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42"/>
  </p:notesMasterIdLst>
  <p:handoutMasterIdLst>
    <p:handoutMasterId r:id="rId43"/>
  </p:handoutMasterIdLst>
  <p:sldIdLst>
    <p:sldId id="257" r:id="rId3"/>
    <p:sldId id="992" r:id="rId4"/>
    <p:sldId id="1012" r:id="rId5"/>
    <p:sldId id="1011" r:id="rId6"/>
    <p:sldId id="1008" r:id="rId7"/>
    <p:sldId id="1009" r:id="rId8"/>
    <p:sldId id="1013" r:id="rId9"/>
    <p:sldId id="1016" r:id="rId10"/>
    <p:sldId id="1017" r:id="rId11"/>
    <p:sldId id="1018" r:id="rId12"/>
    <p:sldId id="1019" r:id="rId13"/>
    <p:sldId id="1020" r:id="rId14"/>
    <p:sldId id="1021" r:id="rId15"/>
    <p:sldId id="1022" r:id="rId16"/>
    <p:sldId id="1023" r:id="rId17"/>
    <p:sldId id="1034" r:id="rId18"/>
    <p:sldId id="1015" r:id="rId19"/>
    <p:sldId id="1024" r:id="rId20"/>
    <p:sldId id="1033" r:id="rId21"/>
    <p:sldId id="1025" r:id="rId22"/>
    <p:sldId id="1026" r:id="rId23"/>
    <p:sldId id="1027" r:id="rId24"/>
    <p:sldId id="1028" r:id="rId25"/>
    <p:sldId id="1032" r:id="rId26"/>
    <p:sldId id="1031" r:id="rId27"/>
    <p:sldId id="1049" r:id="rId28"/>
    <p:sldId id="1029" r:id="rId29"/>
    <p:sldId id="1014" r:id="rId30"/>
    <p:sldId id="1035" r:id="rId31"/>
    <p:sldId id="1036" r:id="rId32"/>
    <p:sldId id="1037" r:id="rId33"/>
    <p:sldId id="1038" r:id="rId34"/>
    <p:sldId id="1039" r:id="rId35"/>
    <p:sldId id="1040" r:id="rId36"/>
    <p:sldId id="1041" r:id="rId37"/>
    <p:sldId id="1044" r:id="rId38"/>
    <p:sldId id="1046" r:id="rId39"/>
    <p:sldId id="1048" r:id="rId40"/>
    <p:sldId id="647" r:id="rId41"/>
  </p:sldIdLst>
  <p:sldSz cx="9144000" cy="6858000" type="screen4x3"/>
  <p:notesSz cx="9928225"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Y" initials="J"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EEF4"/>
    <a:srgbClr val="0066FF"/>
    <a:srgbClr val="FF9900"/>
    <a:srgbClr val="FF6600"/>
    <a:srgbClr val="1104BC"/>
    <a:srgbClr val="EAEAEA"/>
    <a:srgbClr val="DEDEDE"/>
    <a:srgbClr val="FEB9B4"/>
    <a:srgbClr val="F0F0F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0" autoAdjust="0"/>
    <p:restoredTop sz="95244" autoAdjust="0"/>
  </p:normalViewPr>
  <p:slideViewPr>
    <p:cSldViewPr snapToGrid="0">
      <p:cViewPr varScale="1">
        <p:scale>
          <a:sx n="93" d="100"/>
          <a:sy n="93" d="100"/>
        </p:scale>
        <p:origin x="1445" y="35"/>
      </p:cViewPr>
      <p:guideLst>
        <p:guide orient="horz" pos="2160"/>
        <p:guide pos="2880"/>
      </p:guideLst>
    </p:cSldViewPr>
  </p:slideViewPr>
  <p:outlineViewPr>
    <p:cViewPr>
      <p:scale>
        <a:sx n="33" d="100"/>
        <a:sy n="33" d="100"/>
      </p:scale>
      <p:origin x="0" y="-10998"/>
    </p:cViewPr>
  </p:outlineViewPr>
  <p:notesTextViewPr>
    <p:cViewPr>
      <p:scale>
        <a:sx n="150" d="100"/>
        <a:sy n="150" d="100"/>
      </p:scale>
      <p:origin x="0" y="0"/>
    </p:cViewPr>
  </p:notesTextViewPr>
  <p:sorterViewPr>
    <p:cViewPr>
      <p:scale>
        <a:sx n="90" d="100"/>
        <a:sy n="90" d="100"/>
      </p:scale>
      <p:origin x="0" y="-2573"/>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3313" cy="34021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2594" y="0"/>
            <a:ext cx="4303313" cy="340210"/>
          </a:xfrm>
          <a:prstGeom prst="rect">
            <a:avLst/>
          </a:prstGeom>
        </p:spPr>
        <p:txBody>
          <a:bodyPr vert="horz" lIns="91440" tIns="45720" rIns="91440" bIns="45720" rtlCol="0"/>
          <a:lstStyle>
            <a:lvl1pPr algn="r">
              <a:defRPr sz="1200"/>
            </a:lvl1pPr>
          </a:lstStyle>
          <a:p>
            <a:fld id="{7C9B6CDD-D1D6-4C21-8D12-6D49D751CA4E}" type="datetimeFigureOut">
              <a:rPr lang="zh-CN" altLang="en-US" smtClean="0"/>
              <a:t>2023/6/9</a:t>
            </a:fld>
            <a:endParaRPr lang="zh-CN" altLang="en-US"/>
          </a:p>
        </p:txBody>
      </p:sp>
      <p:sp>
        <p:nvSpPr>
          <p:cNvPr id="4" name="页脚占位符 3"/>
          <p:cNvSpPr>
            <a:spLocks noGrp="1"/>
          </p:cNvSpPr>
          <p:nvPr>
            <p:ph type="ftr" sz="quarter" idx="2"/>
          </p:nvPr>
        </p:nvSpPr>
        <p:spPr>
          <a:xfrm>
            <a:off x="0" y="6456378"/>
            <a:ext cx="4303313" cy="34021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2594" y="6456378"/>
            <a:ext cx="4303313" cy="340210"/>
          </a:xfrm>
          <a:prstGeom prst="rect">
            <a:avLst/>
          </a:prstGeom>
        </p:spPr>
        <p:txBody>
          <a:bodyPr vert="horz" lIns="91440" tIns="45720" rIns="91440" bIns="45720" rtlCol="0" anchor="b"/>
          <a:lstStyle>
            <a:lvl1pPr algn="r">
              <a:defRPr sz="1200"/>
            </a:lvl1pPr>
          </a:lstStyle>
          <a:p>
            <a:fld id="{09FD266C-DD2F-4C4C-ABCC-84E36E9EBEC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2231"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23698" y="0"/>
            <a:ext cx="4302231" cy="341064"/>
          </a:xfrm>
          <a:prstGeom prst="rect">
            <a:avLst/>
          </a:prstGeom>
        </p:spPr>
        <p:txBody>
          <a:bodyPr vert="horz" lIns="91440" tIns="45720" rIns="91440" bIns="45720" rtlCol="0"/>
          <a:lstStyle>
            <a:lvl1pPr algn="r">
              <a:defRPr sz="1200"/>
            </a:lvl1pPr>
          </a:lstStyle>
          <a:p>
            <a:fld id="{CE485E78-6C52-4356-8C18-F7F1401FBE88}" type="datetimeFigureOut">
              <a:rPr lang="zh-CN" altLang="en-US" smtClean="0"/>
              <a:t>2023/6/9</a:t>
            </a:fld>
            <a:endParaRPr lang="zh-CN" altLang="en-US"/>
          </a:p>
        </p:txBody>
      </p:sp>
      <p:sp>
        <p:nvSpPr>
          <p:cNvPr id="4" name="幻灯片图像占位符 3"/>
          <p:cNvSpPr>
            <a:spLocks noGrp="1" noRot="1" noChangeAspect="1"/>
          </p:cNvSpPr>
          <p:nvPr>
            <p:ph type="sldImg" idx="2"/>
          </p:nvPr>
        </p:nvSpPr>
        <p:spPr>
          <a:xfrm>
            <a:off x="3435350" y="849313"/>
            <a:ext cx="3057525"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6456612"/>
            <a:ext cx="4302231"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3698" y="6456612"/>
            <a:ext cx="4302231" cy="341063"/>
          </a:xfrm>
          <a:prstGeom prst="rect">
            <a:avLst/>
          </a:prstGeom>
        </p:spPr>
        <p:txBody>
          <a:bodyPr vert="horz" lIns="91440" tIns="45720" rIns="91440" bIns="45720" rtlCol="0" anchor="b"/>
          <a:lstStyle>
            <a:lvl1pPr algn="r">
              <a:defRPr sz="1200"/>
            </a:lvl1pPr>
          </a:lstStyle>
          <a:p>
            <a:fld id="{5EAC93D7-B6F5-47F1-894B-0A1DDDCD2B8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100" dirty="0"/>
          </a:p>
        </p:txBody>
      </p:sp>
      <p:sp>
        <p:nvSpPr>
          <p:cNvPr id="4" name="灯片编号占位符 3"/>
          <p:cNvSpPr>
            <a:spLocks noGrp="1"/>
          </p:cNvSpPr>
          <p:nvPr>
            <p:ph type="sldNum" sz="quarter" idx="10"/>
          </p:nvPr>
        </p:nvSpPr>
        <p:spPr/>
        <p:txBody>
          <a:bodyPr/>
          <a:lstStyle/>
          <a:p>
            <a:fld id="{5EAC93D7-B6F5-47F1-894B-0A1DDDCD2B8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10</a:t>
            </a:fld>
            <a:endParaRPr lang="zh-CN" altLang="en-US"/>
          </a:p>
        </p:txBody>
      </p:sp>
    </p:spTree>
    <p:extLst>
      <p:ext uri="{BB962C8B-B14F-4D97-AF65-F5344CB8AC3E}">
        <p14:creationId xmlns:p14="http://schemas.microsoft.com/office/powerpoint/2010/main" val="30343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11</a:t>
            </a:fld>
            <a:endParaRPr lang="zh-CN" altLang="en-US"/>
          </a:p>
        </p:txBody>
      </p:sp>
    </p:spTree>
    <p:extLst>
      <p:ext uri="{BB962C8B-B14F-4D97-AF65-F5344CB8AC3E}">
        <p14:creationId xmlns:p14="http://schemas.microsoft.com/office/powerpoint/2010/main" val="412669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12</a:t>
            </a:fld>
            <a:endParaRPr lang="zh-CN" altLang="en-US"/>
          </a:p>
        </p:txBody>
      </p:sp>
    </p:spTree>
    <p:extLst>
      <p:ext uri="{BB962C8B-B14F-4D97-AF65-F5344CB8AC3E}">
        <p14:creationId xmlns:p14="http://schemas.microsoft.com/office/powerpoint/2010/main" val="3682881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13</a:t>
            </a:fld>
            <a:endParaRPr lang="zh-CN" altLang="en-US"/>
          </a:p>
        </p:txBody>
      </p:sp>
    </p:spTree>
    <p:extLst>
      <p:ext uri="{BB962C8B-B14F-4D97-AF65-F5344CB8AC3E}">
        <p14:creationId xmlns:p14="http://schemas.microsoft.com/office/powerpoint/2010/main" val="483540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14</a:t>
            </a:fld>
            <a:endParaRPr lang="zh-CN" altLang="en-US"/>
          </a:p>
        </p:txBody>
      </p:sp>
    </p:spTree>
    <p:extLst>
      <p:ext uri="{BB962C8B-B14F-4D97-AF65-F5344CB8AC3E}">
        <p14:creationId xmlns:p14="http://schemas.microsoft.com/office/powerpoint/2010/main" val="2824420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15</a:t>
            </a:fld>
            <a:endParaRPr lang="zh-CN" altLang="en-US"/>
          </a:p>
        </p:txBody>
      </p:sp>
    </p:spTree>
    <p:extLst>
      <p:ext uri="{BB962C8B-B14F-4D97-AF65-F5344CB8AC3E}">
        <p14:creationId xmlns:p14="http://schemas.microsoft.com/office/powerpoint/2010/main" val="1082929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16</a:t>
            </a:fld>
            <a:endParaRPr lang="zh-CN" altLang="en-US"/>
          </a:p>
        </p:txBody>
      </p:sp>
    </p:spTree>
    <p:extLst>
      <p:ext uri="{BB962C8B-B14F-4D97-AF65-F5344CB8AC3E}">
        <p14:creationId xmlns:p14="http://schemas.microsoft.com/office/powerpoint/2010/main" val="747677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17</a:t>
            </a:fld>
            <a:endParaRPr lang="zh-CN" altLang="en-US"/>
          </a:p>
        </p:txBody>
      </p:sp>
    </p:spTree>
    <p:extLst>
      <p:ext uri="{BB962C8B-B14F-4D97-AF65-F5344CB8AC3E}">
        <p14:creationId xmlns:p14="http://schemas.microsoft.com/office/powerpoint/2010/main" val="1932649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18</a:t>
            </a:fld>
            <a:endParaRPr lang="zh-CN" altLang="en-US"/>
          </a:p>
        </p:txBody>
      </p:sp>
    </p:spTree>
    <p:extLst>
      <p:ext uri="{BB962C8B-B14F-4D97-AF65-F5344CB8AC3E}">
        <p14:creationId xmlns:p14="http://schemas.microsoft.com/office/powerpoint/2010/main" val="1772129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19</a:t>
            </a:fld>
            <a:endParaRPr lang="zh-CN" altLang="en-US"/>
          </a:p>
        </p:txBody>
      </p:sp>
    </p:spTree>
    <p:extLst>
      <p:ext uri="{BB962C8B-B14F-4D97-AF65-F5344CB8AC3E}">
        <p14:creationId xmlns:p14="http://schemas.microsoft.com/office/powerpoint/2010/main" val="1725936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2</a:t>
            </a:fld>
            <a:endParaRPr lang="zh-CN" altLang="en-US"/>
          </a:p>
        </p:txBody>
      </p:sp>
    </p:spTree>
    <p:extLst>
      <p:ext uri="{BB962C8B-B14F-4D97-AF65-F5344CB8AC3E}">
        <p14:creationId xmlns:p14="http://schemas.microsoft.com/office/powerpoint/2010/main" val="3360964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20</a:t>
            </a:fld>
            <a:endParaRPr lang="zh-CN" altLang="en-US"/>
          </a:p>
        </p:txBody>
      </p:sp>
    </p:spTree>
    <p:extLst>
      <p:ext uri="{BB962C8B-B14F-4D97-AF65-F5344CB8AC3E}">
        <p14:creationId xmlns:p14="http://schemas.microsoft.com/office/powerpoint/2010/main" val="2646881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21</a:t>
            </a:fld>
            <a:endParaRPr lang="zh-CN" altLang="en-US"/>
          </a:p>
        </p:txBody>
      </p:sp>
    </p:spTree>
    <p:extLst>
      <p:ext uri="{BB962C8B-B14F-4D97-AF65-F5344CB8AC3E}">
        <p14:creationId xmlns:p14="http://schemas.microsoft.com/office/powerpoint/2010/main" val="591658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22</a:t>
            </a:fld>
            <a:endParaRPr lang="zh-CN" altLang="en-US"/>
          </a:p>
        </p:txBody>
      </p:sp>
    </p:spTree>
    <p:extLst>
      <p:ext uri="{BB962C8B-B14F-4D97-AF65-F5344CB8AC3E}">
        <p14:creationId xmlns:p14="http://schemas.microsoft.com/office/powerpoint/2010/main" val="1037654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23</a:t>
            </a:fld>
            <a:endParaRPr lang="zh-CN" altLang="en-US"/>
          </a:p>
        </p:txBody>
      </p:sp>
    </p:spTree>
    <p:extLst>
      <p:ext uri="{BB962C8B-B14F-4D97-AF65-F5344CB8AC3E}">
        <p14:creationId xmlns:p14="http://schemas.microsoft.com/office/powerpoint/2010/main" val="2124795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24</a:t>
            </a:fld>
            <a:endParaRPr lang="zh-CN" altLang="en-US"/>
          </a:p>
        </p:txBody>
      </p:sp>
    </p:spTree>
    <p:extLst>
      <p:ext uri="{BB962C8B-B14F-4D97-AF65-F5344CB8AC3E}">
        <p14:creationId xmlns:p14="http://schemas.microsoft.com/office/powerpoint/2010/main" val="1850088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25</a:t>
            </a:fld>
            <a:endParaRPr lang="zh-CN" altLang="en-US"/>
          </a:p>
        </p:txBody>
      </p:sp>
    </p:spTree>
    <p:extLst>
      <p:ext uri="{BB962C8B-B14F-4D97-AF65-F5344CB8AC3E}">
        <p14:creationId xmlns:p14="http://schemas.microsoft.com/office/powerpoint/2010/main" val="3014229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虽然理论上可以将 </a:t>
            </a:r>
            <a:r>
              <a:rPr lang="en-US" altLang="zh-CN" b="0" i="0" dirty="0">
                <a:solidFill>
                  <a:srgbClr val="121212"/>
                </a:solidFill>
                <a:effectLst/>
                <a:latin typeface="-apple-system"/>
              </a:rPr>
              <a:t>ZeRO </a:t>
            </a:r>
            <a:r>
              <a:rPr lang="zh-CN" altLang="en-US" b="0" i="0" dirty="0">
                <a:solidFill>
                  <a:srgbClr val="121212"/>
                </a:solidFill>
                <a:effectLst/>
                <a:latin typeface="-apple-system"/>
              </a:rPr>
              <a:t>阶段 </a:t>
            </a:r>
            <a:r>
              <a:rPr lang="en-US" altLang="zh-CN" b="0" i="0" dirty="0">
                <a:solidFill>
                  <a:srgbClr val="121212"/>
                </a:solidFill>
                <a:effectLst/>
                <a:latin typeface="-apple-system"/>
              </a:rPr>
              <a:t>2 </a:t>
            </a:r>
            <a:r>
              <a:rPr lang="zh-CN" altLang="en-US" b="0" i="0" dirty="0">
                <a:solidFill>
                  <a:srgbClr val="121212"/>
                </a:solidFill>
                <a:effectLst/>
                <a:latin typeface="-apple-system"/>
              </a:rPr>
              <a:t>与 流水线并行 一起使用，但它会对性能产生不良影响。每个 </a:t>
            </a:r>
            <a:r>
              <a:rPr lang="en-US" altLang="zh-CN" b="0" i="0" dirty="0">
                <a:solidFill>
                  <a:srgbClr val="121212"/>
                </a:solidFill>
                <a:effectLst/>
                <a:latin typeface="-apple-system"/>
              </a:rPr>
              <a:t>micro batch </a:t>
            </a:r>
            <a:r>
              <a:rPr lang="zh-CN" altLang="en-US" b="0" i="0" dirty="0">
                <a:solidFill>
                  <a:srgbClr val="121212"/>
                </a:solidFill>
                <a:effectLst/>
                <a:latin typeface="-apple-system"/>
              </a:rPr>
              <a:t>都需要一个额外的 </a:t>
            </a:r>
            <a:r>
              <a:rPr lang="en-US" altLang="zh-CN" b="0" i="0" dirty="0">
                <a:solidFill>
                  <a:srgbClr val="121212"/>
                </a:solidFill>
                <a:effectLst/>
                <a:latin typeface="-apple-system"/>
              </a:rPr>
              <a:t>reduce-scatter </a:t>
            </a:r>
            <a:r>
              <a:rPr lang="zh-CN" altLang="en-US" b="0" i="0" dirty="0">
                <a:solidFill>
                  <a:srgbClr val="121212"/>
                </a:solidFill>
                <a:effectLst/>
                <a:latin typeface="-apple-system"/>
              </a:rPr>
              <a:t>通信来在分片之前聚合梯度，这会增加潜在的显著通信开销。根据流水线并行的性质，我们会使用小的 </a:t>
            </a:r>
            <a:r>
              <a:rPr lang="en-US" altLang="zh-CN" b="0" i="0" dirty="0">
                <a:solidFill>
                  <a:srgbClr val="121212"/>
                </a:solidFill>
                <a:effectLst/>
                <a:latin typeface="-apple-system"/>
              </a:rPr>
              <a:t>micro batch </a:t>
            </a:r>
            <a:r>
              <a:rPr lang="zh-CN" altLang="en-US" b="0" i="0" dirty="0">
                <a:solidFill>
                  <a:srgbClr val="121212"/>
                </a:solidFill>
                <a:effectLst/>
                <a:latin typeface="-apple-system"/>
              </a:rPr>
              <a:t>，并把重点放在算术强度 </a:t>
            </a:r>
            <a:r>
              <a:rPr lang="en-US" altLang="zh-CN" b="0" i="0" dirty="0">
                <a:solidFill>
                  <a:srgbClr val="121212"/>
                </a:solidFill>
                <a:effectLst/>
                <a:latin typeface="-apple-system"/>
              </a:rPr>
              <a:t>(micro batch size) </a:t>
            </a:r>
            <a:r>
              <a:rPr lang="zh-CN" altLang="en-US" b="0" i="0" dirty="0">
                <a:solidFill>
                  <a:srgbClr val="121212"/>
                </a:solidFill>
                <a:effectLst/>
                <a:latin typeface="-apple-system"/>
              </a:rPr>
              <a:t>与最小化流水线气泡 </a:t>
            </a:r>
            <a:r>
              <a:rPr lang="en-US" altLang="zh-CN" b="0" i="0" dirty="0">
                <a:solidFill>
                  <a:srgbClr val="121212"/>
                </a:solidFill>
                <a:effectLst/>
                <a:latin typeface="-apple-system"/>
              </a:rPr>
              <a:t>(micro batch </a:t>
            </a:r>
            <a:r>
              <a:rPr lang="zh-CN" altLang="en-US" b="0" i="0" dirty="0">
                <a:solidFill>
                  <a:srgbClr val="121212"/>
                </a:solidFill>
                <a:effectLst/>
                <a:latin typeface="-apple-system"/>
              </a:rPr>
              <a:t>的数量</a:t>
            </a:r>
            <a:r>
              <a:rPr lang="en-US" altLang="zh-CN" b="0" i="0" dirty="0">
                <a:solidFill>
                  <a:srgbClr val="121212"/>
                </a:solidFill>
                <a:effectLst/>
                <a:latin typeface="-apple-system"/>
              </a:rPr>
              <a:t>) </a:t>
            </a:r>
            <a:r>
              <a:rPr lang="zh-CN" altLang="en-US" b="0" i="0" dirty="0">
                <a:solidFill>
                  <a:srgbClr val="121212"/>
                </a:solidFill>
                <a:effectLst/>
                <a:latin typeface="-apple-system"/>
              </a:rPr>
              <a:t>两者间折衷。因此，增加的通信开销会损害流水线并行。</a:t>
            </a:r>
          </a:p>
          <a:p>
            <a:pPr algn="l"/>
            <a:r>
              <a:rPr lang="zh-CN" altLang="en-US" b="0" i="0" dirty="0">
                <a:solidFill>
                  <a:srgbClr val="121212"/>
                </a:solidFill>
                <a:effectLst/>
                <a:latin typeface="-apple-system"/>
              </a:rPr>
              <a:t>此外，由于 </a:t>
            </a:r>
            <a:r>
              <a:rPr lang="en-US" altLang="zh-CN" b="0" i="0" dirty="0">
                <a:solidFill>
                  <a:srgbClr val="121212"/>
                </a:solidFill>
                <a:effectLst/>
                <a:latin typeface="-apple-system"/>
              </a:rPr>
              <a:t>PP</a:t>
            </a:r>
            <a:r>
              <a:rPr lang="zh-CN" altLang="en-US" b="0" i="0" dirty="0">
                <a:solidFill>
                  <a:srgbClr val="121212"/>
                </a:solidFill>
                <a:effectLst/>
                <a:latin typeface="-apple-system"/>
              </a:rPr>
              <a:t>，层数已经比正常情况下少，因此并不会节省很多内存。 </a:t>
            </a:r>
            <a:r>
              <a:rPr lang="en-US" altLang="zh-CN" b="0" i="0" dirty="0">
                <a:solidFill>
                  <a:srgbClr val="121212"/>
                </a:solidFill>
                <a:effectLst/>
                <a:latin typeface="-apple-system"/>
              </a:rPr>
              <a:t>PP </a:t>
            </a:r>
            <a:r>
              <a:rPr lang="zh-CN" altLang="en-US" b="0" i="0" dirty="0">
                <a:solidFill>
                  <a:srgbClr val="121212"/>
                </a:solidFill>
                <a:effectLst/>
                <a:latin typeface="-apple-system"/>
              </a:rPr>
              <a:t>已经将梯度大小减少了 </a:t>
            </a:r>
            <a:r>
              <a:rPr lang="en-US" altLang="zh-CN" b="0" i="0" dirty="0">
                <a:solidFill>
                  <a:srgbClr val="121212"/>
                </a:solidFill>
                <a:effectLst/>
                <a:latin typeface="-apple-system"/>
              </a:rPr>
              <a:t>1/PP</a:t>
            </a:r>
            <a:r>
              <a:rPr lang="zh-CN" altLang="en-US" b="0" i="0" dirty="0">
                <a:solidFill>
                  <a:srgbClr val="121212"/>
                </a:solidFill>
                <a:effectLst/>
                <a:latin typeface="-apple-system"/>
              </a:rPr>
              <a:t>，因此在此基础之上的梯度分片和纯 </a:t>
            </a:r>
            <a:r>
              <a:rPr lang="en-US" altLang="zh-CN" b="0" i="0" dirty="0">
                <a:solidFill>
                  <a:srgbClr val="121212"/>
                </a:solidFill>
                <a:effectLst/>
                <a:latin typeface="-apple-system"/>
              </a:rPr>
              <a:t>DP </a:t>
            </a:r>
            <a:r>
              <a:rPr lang="zh-CN" altLang="en-US" b="0" i="0" dirty="0">
                <a:solidFill>
                  <a:srgbClr val="121212"/>
                </a:solidFill>
                <a:effectLst/>
                <a:latin typeface="-apple-system"/>
              </a:rPr>
              <a:t>相比节省不了多少内存。</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26</a:t>
            </a:fld>
            <a:endParaRPr lang="zh-CN" altLang="en-US"/>
          </a:p>
        </p:txBody>
      </p:sp>
    </p:spTree>
    <p:extLst>
      <p:ext uri="{BB962C8B-B14F-4D97-AF65-F5344CB8AC3E}">
        <p14:creationId xmlns:p14="http://schemas.microsoft.com/office/powerpoint/2010/main" val="2325222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27</a:t>
            </a:fld>
            <a:endParaRPr lang="zh-CN" altLang="en-US"/>
          </a:p>
        </p:txBody>
      </p:sp>
    </p:spTree>
    <p:extLst>
      <p:ext uri="{BB962C8B-B14F-4D97-AF65-F5344CB8AC3E}">
        <p14:creationId xmlns:p14="http://schemas.microsoft.com/office/powerpoint/2010/main" val="437794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28</a:t>
            </a:fld>
            <a:endParaRPr lang="zh-CN" altLang="en-US"/>
          </a:p>
        </p:txBody>
      </p:sp>
    </p:spTree>
    <p:extLst>
      <p:ext uri="{BB962C8B-B14F-4D97-AF65-F5344CB8AC3E}">
        <p14:creationId xmlns:p14="http://schemas.microsoft.com/office/powerpoint/2010/main" val="954272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29</a:t>
            </a:fld>
            <a:endParaRPr lang="zh-CN" altLang="en-US"/>
          </a:p>
        </p:txBody>
      </p:sp>
    </p:spTree>
    <p:extLst>
      <p:ext uri="{BB962C8B-B14F-4D97-AF65-F5344CB8AC3E}">
        <p14:creationId xmlns:p14="http://schemas.microsoft.com/office/powerpoint/2010/main" val="149563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itchFamily="34" charset="-122"/>
                <a:ea typeface="微软雅黑" pitchFamily="34" charset="-122"/>
              </a:rPr>
              <a:t>预测下一个</a:t>
            </a:r>
            <a:r>
              <a:rPr lang="en-US" altLang="zh-CN" sz="1200" dirty="0">
                <a:latin typeface="微软雅黑" pitchFamily="34" charset="-122"/>
                <a:ea typeface="微软雅黑" pitchFamily="34" charset="-122"/>
              </a:rPr>
              <a:t>token</a:t>
            </a:r>
            <a:r>
              <a:rPr lang="zh-CN" altLang="en-US" sz="1200" dirty="0">
                <a:latin typeface="微软雅黑" pitchFamily="34" charset="-122"/>
                <a:ea typeface="微软雅黑" pitchFamily="34" charset="-122"/>
              </a:rPr>
              <a:t>概率分布的预训练任务</a:t>
            </a:r>
            <a:r>
              <a:rPr lang="en-US" altLang="zh-CN" sz="1200" dirty="0">
                <a:latin typeface="微软雅黑" pitchFamily="34" charset="-122"/>
                <a:ea typeface="微软雅黑" pitchFamily="34" charset="-122"/>
              </a:rPr>
              <a:t>(Next Token Prediction, NTP)</a:t>
            </a:r>
            <a:r>
              <a:rPr lang="zh-CN" altLang="en-US" sz="1200" dirty="0">
                <a:latin typeface="微软雅黑" pitchFamily="34" charset="-122"/>
                <a:ea typeface="微软雅黑" pitchFamily="34" charset="-122"/>
              </a:rPr>
              <a:t>更适合于大语料自监督学习</a:t>
            </a:r>
            <a:endParaRPr lang="en-US" altLang="zh-CN" sz="1200" dirty="0">
              <a:latin typeface="微软雅黑" pitchFamily="34" charset="-122"/>
              <a:ea typeface="微软雅黑" pitchFamily="34" charset="-122"/>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3</a:t>
            </a:fld>
            <a:endParaRPr lang="zh-CN" altLang="en-US"/>
          </a:p>
        </p:txBody>
      </p:sp>
    </p:spTree>
    <p:extLst>
      <p:ext uri="{BB962C8B-B14F-4D97-AF65-F5344CB8AC3E}">
        <p14:creationId xmlns:p14="http://schemas.microsoft.com/office/powerpoint/2010/main" val="8744956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30</a:t>
            </a:fld>
            <a:endParaRPr lang="zh-CN" altLang="en-US"/>
          </a:p>
        </p:txBody>
      </p:sp>
    </p:spTree>
    <p:extLst>
      <p:ext uri="{BB962C8B-B14F-4D97-AF65-F5344CB8AC3E}">
        <p14:creationId xmlns:p14="http://schemas.microsoft.com/office/powerpoint/2010/main" val="3125638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itchFamily="34" charset="-122"/>
                <a:ea typeface="微软雅黑" pitchFamily="34" charset="-122"/>
              </a:rPr>
              <a:t>在</a:t>
            </a:r>
            <a:r>
              <a:rPr lang="en-US" altLang="zh-CN" sz="1200" dirty="0">
                <a:latin typeface="微软雅黑" pitchFamily="34" charset="-122"/>
                <a:ea typeface="微软雅黑" pitchFamily="34" charset="-122"/>
              </a:rPr>
              <a:t>GPT-3175B</a:t>
            </a:r>
            <a:r>
              <a:rPr lang="zh-CN" altLang="en-US" sz="1200" dirty="0">
                <a:latin typeface="微软雅黑" pitchFamily="34" charset="-122"/>
                <a:ea typeface="微软雅黑" pitchFamily="34" charset="-122"/>
              </a:rPr>
              <a:t>上，将训练期间的</a:t>
            </a:r>
            <a:r>
              <a:rPr lang="en-US" altLang="zh-CN" sz="1200" dirty="0">
                <a:latin typeface="微软雅黑" pitchFamily="34" charset="-122"/>
                <a:ea typeface="微软雅黑" pitchFamily="34" charset="-122"/>
              </a:rPr>
              <a:t>VRAM</a:t>
            </a:r>
            <a:r>
              <a:rPr lang="zh-CN" altLang="en-US" sz="1200" dirty="0">
                <a:latin typeface="微软雅黑" pitchFamily="34" charset="-122"/>
                <a:ea typeface="微软雅黑" pitchFamily="34" charset="-122"/>
              </a:rPr>
              <a:t>消耗从</a:t>
            </a:r>
            <a:r>
              <a:rPr lang="en-US" altLang="zh-CN" sz="1200" dirty="0">
                <a:latin typeface="微软雅黑" pitchFamily="34" charset="-122"/>
                <a:ea typeface="微软雅黑" pitchFamily="34" charset="-122"/>
              </a:rPr>
              <a:t>1.2TB</a:t>
            </a:r>
            <a:r>
              <a:rPr lang="zh-CN" altLang="en-US" sz="1200" dirty="0">
                <a:latin typeface="微软雅黑" pitchFamily="34" charset="-122"/>
                <a:ea typeface="微软雅黑" pitchFamily="34" charset="-122"/>
              </a:rPr>
              <a:t>减少到</a:t>
            </a:r>
            <a:r>
              <a:rPr lang="en-US" altLang="zh-CN" sz="1200" dirty="0">
                <a:latin typeface="微软雅黑" pitchFamily="34" charset="-122"/>
                <a:ea typeface="微软雅黑" pitchFamily="34" charset="-122"/>
              </a:rPr>
              <a:t>350GB</a:t>
            </a:r>
            <a:r>
              <a:rPr lang="zh-CN" altLang="en-US" sz="1200" dirty="0">
                <a:latin typeface="微软雅黑" pitchFamily="34" charset="-122"/>
                <a:ea typeface="微软雅黑" pitchFamily="34" charset="-122"/>
              </a:rPr>
              <a:t>。当</a:t>
            </a:r>
            <a:r>
              <a:rPr lang="en-US" altLang="zh-CN" sz="1200" dirty="0">
                <a:latin typeface="微软雅黑" pitchFamily="34" charset="-122"/>
                <a:ea typeface="微软雅黑" pitchFamily="34" charset="-122"/>
              </a:rPr>
              <a:t>r</a:t>
            </a:r>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4</a:t>
            </a:r>
            <a:r>
              <a:rPr lang="zh-CN" altLang="en-US" sz="1200" dirty="0">
                <a:latin typeface="微软雅黑" pitchFamily="34" charset="-122"/>
                <a:ea typeface="微软雅黑" pitchFamily="34" charset="-122"/>
              </a:rPr>
              <a:t>并且仅调整查询和值投影矩阵时，检查点大小大约减少了</a:t>
            </a:r>
            <a:r>
              <a:rPr lang="en-US" altLang="zh-CN" sz="1200" dirty="0">
                <a:latin typeface="微软雅黑" pitchFamily="34" charset="-122"/>
                <a:ea typeface="微软雅黑" pitchFamily="34" charset="-122"/>
              </a:rPr>
              <a:t>10000×</a:t>
            </a:r>
            <a:r>
              <a:rPr lang="zh-CN" altLang="en-US" sz="1200" dirty="0">
                <a:latin typeface="微软雅黑" pitchFamily="34" charset="-122"/>
                <a:ea typeface="微软雅黑" pitchFamily="34" charset="-122"/>
              </a:rPr>
              <a:t>（从</a:t>
            </a:r>
            <a:r>
              <a:rPr lang="en-US" altLang="zh-CN" sz="1200" dirty="0">
                <a:latin typeface="微软雅黑" pitchFamily="34" charset="-122"/>
                <a:ea typeface="微软雅黑" pitchFamily="34" charset="-122"/>
              </a:rPr>
              <a:t>350GB</a:t>
            </a:r>
            <a:r>
              <a:rPr lang="zh-CN" altLang="en-US" sz="1200" dirty="0">
                <a:latin typeface="微软雅黑" pitchFamily="34" charset="-122"/>
                <a:ea typeface="微软雅黑" pitchFamily="34" charset="-122"/>
              </a:rPr>
              <a:t>减少到</a:t>
            </a:r>
            <a:r>
              <a:rPr lang="en-US" altLang="zh-CN" sz="1200" dirty="0">
                <a:latin typeface="微软雅黑" pitchFamily="34" charset="-122"/>
                <a:ea typeface="微软雅黑" pitchFamily="34" charset="-122"/>
              </a:rPr>
              <a:t>35MB</a:t>
            </a:r>
            <a:r>
              <a:rPr lang="zh-CN" altLang="en-US" sz="1200" dirty="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31</a:t>
            </a:fld>
            <a:endParaRPr lang="zh-CN" altLang="en-US"/>
          </a:p>
        </p:txBody>
      </p:sp>
    </p:spTree>
    <p:extLst>
      <p:ext uri="{BB962C8B-B14F-4D97-AF65-F5344CB8AC3E}">
        <p14:creationId xmlns:p14="http://schemas.microsoft.com/office/powerpoint/2010/main" val="26820006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32</a:t>
            </a:fld>
            <a:endParaRPr lang="zh-CN" altLang="en-US"/>
          </a:p>
        </p:txBody>
      </p:sp>
    </p:spTree>
    <p:extLst>
      <p:ext uri="{BB962C8B-B14F-4D97-AF65-F5344CB8AC3E}">
        <p14:creationId xmlns:p14="http://schemas.microsoft.com/office/powerpoint/2010/main" val="36204074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33</a:t>
            </a:fld>
            <a:endParaRPr lang="zh-CN" altLang="en-US"/>
          </a:p>
        </p:txBody>
      </p:sp>
    </p:spTree>
    <p:extLst>
      <p:ext uri="{BB962C8B-B14F-4D97-AF65-F5344CB8AC3E}">
        <p14:creationId xmlns:p14="http://schemas.microsoft.com/office/powerpoint/2010/main" val="1718019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34</a:t>
            </a:fld>
            <a:endParaRPr lang="zh-CN" altLang="en-US"/>
          </a:p>
        </p:txBody>
      </p:sp>
    </p:spTree>
    <p:extLst>
      <p:ext uri="{BB962C8B-B14F-4D97-AF65-F5344CB8AC3E}">
        <p14:creationId xmlns:p14="http://schemas.microsoft.com/office/powerpoint/2010/main" val="31852251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35</a:t>
            </a:fld>
            <a:endParaRPr lang="zh-CN" altLang="en-US"/>
          </a:p>
        </p:txBody>
      </p:sp>
    </p:spTree>
    <p:extLst>
      <p:ext uri="{BB962C8B-B14F-4D97-AF65-F5344CB8AC3E}">
        <p14:creationId xmlns:p14="http://schemas.microsoft.com/office/powerpoint/2010/main" val="251173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36</a:t>
            </a:fld>
            <a:endParaRPr lang="zh-CN" altLang="en-US"/>
          </a:p>
        </p:txBody>
      </p:sp>
    </p:spTree>
    <p:extLst>
      <p:ext uri="{BB962C8B-B14F-4D97-AF65-F5344CB8AC3E}">
        <p14:creationId xmlns:p14="http://schemas.microsoft.com/office/powerpoint/2010/main" val="2192635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37</a:t>
            </a:fld>
            <a:endParaRPr lang="zh-CN" altLang="en-US"/>
          </a:p>
        </p:txBody>
      </p:sp>
    </p:spTree>
    <p:extLst>
      <p:ext uri="{BB962C8B-B14F-4D97-AF65-F5344CB8AC3E}">
        <p14:creationId xmlns:p14="http://schemas.microsoft.com/office/powerpoint/2010/main" val="2639058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38</a:t>
            </a:fld>
            <a:endParaRPr lang="zh-CN" altLang="en-US"/>
          </a:p>
        </p:txBody>
      </p:sp>
    </p:spTree>
    <p:extLst>
      <p:ext uri="{BB962C8B-B14F-4D97-AF65-F5344CB8AC3E}">
        <p14:creationId xmlns:p14="http://schemas.microsoft.com/office/powerpoint/2010/main" val="1849272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100" dirty="0"/>
          </a:p>
        </p:txBody>
      </p:sp>
      <p:sp>
        <p:nvSpPr>
          <p:cNvPr id="4" name="灯片编号占位符 3"/>
          <p:cNvSpPr>
            <a:spLocks noGrp="1"/>
          </p:cNvSpPr>
          <p:nvPr>
            <p:ph type="sldNum" sz="quarter" idx="10"/>
          </p:nvPr>
        </p:nvSpPr>
        <p:spPr/>
        <p:txBody>
          <a:bodyPr/>
          <a:lstStyle/>
          <a:p>
            <a:fld id="{5EAC93D7-B6F5-47F1-894B-0A1DDDCD2B8C}"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4</a:t>
            </a:fld>
            <a:endParaRPr lang="zh-CN" altLang="en-US"/>
          </a:p>
        </p:txBody>
      </p:sp>
    </p:spTree>
    <p:extLst>
      <p:ext uri="{BB962C8B-B14F-4D97-AF65-F5344CB8AC3E}">
        <p14:creationId xmlns:p14="http://schemas.microsoft.com/office/powerpoint/2010/main" val="4253060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itchFamily="34" charset="-122"/>
                <a:ea typeface="微软雅黑" pitchFamily="34" charset="-122"/>
              </a:rPr>
              <a:t>目标：</a:t>
            </a:r>
            <a:r>
              <a:rPr lang="zh-CN" altLang="en-US" sz="1200" b="1" dirty="0">
                <a:latin typeface="微软雅黑" pitchFamily="34" charset="-122"/>
                <a:ea typeface="微软雅黑" pitchFamily="34" charset="-122"/>
              </a:rPr>
              <a:t>训练更大的模型</a:t>
            </a:r>
            <a:r>
              <a:rPr lang="zh-CN" altLang="en-US" sz="1200" dirty="0">
                <a:latin typeface="微软雅黑" pitchFamily="34" charset="-122"/>
                <a:ea typeface="微软雅黑" pitchFamily="34" charset="-122"/>
              </a:rPr>
              <a:t>。理想状况下，模型的大小和</a:t>
            </a:r>
            <a:r>
              <a:rPr lang="en-US" altLang="zh-CN" sz="1200" dirty="0">
                <a:latin typeface="微软雅黑" pitchFamily="34" charset="-122"/>
                <a:ea typeface="微软雅黑" pitchFamily="34" charset="-122"/>
              </a:rPr>
              <a:t>GPU</a:t>
            </a:r>
            <a:r>
              <a:rPr lang="zh-CN" altLang="en-US" sz="1200" dirty="0">
                <a:latin typeface="微软雅黑" pitchFamily="34" charset="-122"/>
                <a:ea typeface="微软雅黑" pitchFamily="34" charset="-122"/>
              </a:rPr>
              <a:t>的数量成线性关系。即</a:t>
            </a:r>
            <a:r>
              <a:rPr lang="en-US" altLang="zh-CN" sz="1200" dirty="0">
                <a:latin typeface="微软雅黑" pitchFamily="34" charset="-122"/>
                <a:ea typeface="微软雅黑" pitchFamily="34" charset="-122"/>
              </a:rPr>
              <a:t>GPU</a:t>
            </a:r>
            <a:r>
              <a:rPr lang="zh-CN" altLang="en-US" sz="1200" dirty="0">
                <a:latin typeface="微软雅黑" pitchFamily="34" charset="-122"/>
                <a:ea typeface="微软雅黑" pitchFamily="34" charset="-122"/>
              </a:rPr>
              <a:t>量提升</a:t>
            </a:r>
            <a:r>
              <a:rPr lang="en-US" altLang="zh-CN" sz="1200" dirty="0">
                <a:latin typeface="微软雅黑" pitchFamily="34" charset="-122"/>
                <a:ea typeface="微软雅黑" pitchFamily="34" charset="-122"/>
              </a:rPr>
              <a:t>x</a:t>
            </a:r>
            <a:r>
              <a:rPr lang="zh-CN" altLang="en-US" sz="1200" dirty="0">
                <a:latin typeface="微软雅黑" pitchFamily="34" charset="-122"/>
                <a:ea typeface="微软雅黑" pitchFamily="34" charset="-122"/>
              </a:rPr>
              <a:t>倍，模型大小也能提升</a:t>
            </a:r>
            <a:r>
              <a:rPr lang="en-US" altLang="zh-CN" sz="1200" dirty="0">
                <a:latin typeface="微软雅黑" pitchFamily="34" charset="-122"/>
                <a:ea typeface="微软雅黑" pitchFamily="34" charset="-122"/>
              </a:rPr>
              <a:t>x</a:t>
            </a:r>
            <a:r>
              <a:rPr lang="zh-CN" altLang="en-US" sz="1200" dirty="0">
                <a:latin typeface="微软雅黑" pitchFamily="34" charset="-122"/>
                <a:ea typeface="微软雅黑" pitchFamily="34" charset="-122"/>
              </a:rPr>
              <a:t>倍</a:t>
            </a:r>
            <a:endParaRPr lang="en-US" altLang="zh-CN" sz="1200" dirty="0">
              <a:latin typeface="微软雅黑" pitchFamily="34" charset="-122"/>
              <a:ea typeface="微软雅黑" pitchFamily="34" charset="-122"/>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5</a:t>
            </a:fld>
            <a:endParaRPr lang="zh-CN" altLang="en-US"/>
          </a:p>
        </p:txBody>
      </p:sp>
    </p:spTree>
    <p:extLst>
      <p:ext uri="{BB962C8B-B14F-4D97-AF65-F5344CB8AC3E}">
        <p14:creationId xmlns:p14="http://schemas.microsoft.com/office/powerpoint/2010/main" val="4205668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itchFamily="34" charset="-122"/>
                <a:ea typeface="微软雅黑" pitchFamily="34" charset="-122"/>
              </a:rPr>
              <a:t>目标：</a:t>
            </a:r>
            <a:r>
              <a:rPr lang="zh-CN" altLang="en-US" sz="1200" b="1" dirty="0">
                <a:latin typeface="微软雅黑" pitchFamily="34" charset="-122"/>
                <a:ea typeface="微软雅黑" pitchFamily="34" charset="-122"/>
              </a:rPr>
              <a:t>更快地训练模型</a:t>
            </a:r>
            <a:r>
              <a:rPr lang="zh-CN" altLang="en-US" sz="1200" dirty="0">
                <a:latin typeface="微软雅黑" pitchFamily="34" charset="-122"/>
                <a:ea typeface="微软雅黑" pitchFamily="34" charset="-122"/>
              </a:rPr>
              <a:t>。理想状况下，训练的速度和</a:t>
            </a:r>
            <a:r>
              <a:rPr lang="en-US" altLang="zh-CN" sz="1200" dirty="0">
                <a:latin typeface="微软雅黑" pitchFamily="34" charset="-122"/>
                <a:ea typeface="微软雅黑" pitchFamily="34" charset="-122"/>
              </a:rPr>
              <a:t>GPU</a:t>
            </a:r>
            <a:r>
              <a:rPr lang="zh-CN" altLang="en-US" sz="1200" dirty="0">
                <a:latin typeface="微软雅黑" pitchFamily="34" charset="-122"/>
                <a:ea typeface="微软雅黑" pitchFamily="34" charset="-122"/>
              </a:rPr>
              <a:t>的数量成线性关系。即</a:t>
            </a:r>
            <a:r>
              <a:rPr lang="en-US" altLang="zh-CN" sz="1200" dirty="0">
                <a:latin typeface="微软雅黑" pitchFamily="34" charset="-122"/>
                <a:ea typeface="微软雅黑" pitchFamily="34" charset="-122"/>
              </a:rPr>
              <a:t>GPU</a:t>
            </a:r>
            <a:r>
              <a:rPr lang="zh-CN" altLang="en-US" sz="1200" dirty="0">
                <a:latin typeface="微软雅黑" pitchFamily="34" charset="-122"/>
                <a:ea typeface="微软雅黑" pitchFamily="34" charset="-122"/>
              </a:rPr>
              <a:t>量提升</a:t>
            </a:r>
            <a:r>
              <a:rPr lang="en-US" altLang="zh-CN" sz="1200" dirty="0">
                <a:latin typeface="微软雅黑" pitchFamily="34" charset="-122"/>
                <a:ea typeface="微软雅黑" pitchFamily="34" charset="-122"/>
              </a:rPr>
              <a:t>x</a:t>
            </a:r>
            <a:r>
              <a:rPr lang="zh-CN" altLang="en-US" sz="1200" dirty="0">
                <a:latin typeface="微软雅黑" pitchFamily="34" charset="-122"/>
                <a:ea typeface="微软雅黑" pitchFamily="34" charset="-122"/>
              </a:rPr>
              <a:t>倍，训练速度也能提升</a:t>
            </a:r>
            <a:r>
              <a:rPr lang="en-US" altLang="zh-CN" sz="1200" dirty="0">
                <a:latin typeface="微软雅黑" pitchFamily="34" charset="-122"/>
                <a:ea typeface="微软雅黑" pitchFamily="34" charset="-122"/>
              </a:rPr>
              <a:t>x</a:t>
            </a:r>
            <a:r>
              <a:rPr lang="zh-CN" altLang="en-US" sz="1200" dirty="0">
                <a:latin typeface="微软雅黑" pitchFamily="34" charset="-122"/>
                <a:ea typeface="微软雅黑" pitchFamily="34" charset="-122"/>
              </a:rPr>
              <a:t>倍</a:t>
            </a:r>
            <a:endParaRPr lang="en-US" altLang="zh-CN" sz="1200" dirty="0">
              <a:latin typeface="微软雅黑" pitchFamily="34" charset="-122"/>
              <a:ea typeface="微软雅黑" pitchFamily="34" charset="-122"/>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6</a:t>
            </a:fld>
            <a:endParaRPr lang="zh-CN" altLang="en-US"/>
          </a:p>
        </p:txBody>
      </p:sp>
    </p:spTree>
    <p:extLst>
      <p:ext uri="{BB962C8B-B14F-4D97-AF65-F5344CB8AC3E}">
        <p14:creationId xmlns:p14="http://schemas.microsoft.com/office/powerpoint/2010/main" val="2225193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7</a:t>
            </a:fld>
            <a:endParaRPr lang="zh-CN" altLang="en-US"/>
          </a:p>
        </p:txBody>
      </p:sp>
    </p:spTree>
    <p:extLst>
      <p:ext uri="{BB962C8B-B14F-4D97-AF65-F5344CB8AC3E}">
        <p14:creationId xmlns:p14="http://schemas.microsoft.com/office/powerpoint/2010/main" val="4051312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每个 </a:t>
            </a:r>
            <a:r>
              <a:rPr lang="en-US" altLang="zh-CN" b="0" i="0" dirty="0">
                <a:solidFill>
                  <a:srgbClr val="121212"/>
                </a:solidFill>
                <a:effectLst/>
                <a:latin typeface="-apple-system"/>
              </a:rPr>
              <a:t>GPU </a:t>
            </a:r>
            <a:r>
              <a:rPr lang="zh-CN" altLang="en-US" b="0" i="0" dirty="0">
                <a:solidFill>
                  <a:srgbClr val="121212"/>
                </a:solidFill>
                <a:effectLst/>
                <a:latin typeface="-apple-system"/>
              </a:rPr>
              <a:t>复制一份模型，将一批样本分为多份输入各个模型并行计算</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8</a:t>
            </a:fld>
            <a:endParaRPr lang="zh-CN" altLang="en-US"/>
          </a:p>
        </p:txBody>
      </p:sp>
    </p:spTree>
    <p:extLst>
      <p:ext uri="{BB962C8B-B14F-4D97-AF65-F5344CB8AC3E}">
        <p14:creationId xmlns:p14="http://schemas.microsoft.com/office/powerpoint/2010/main" val="3633169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5EAC93D7-B6F5-47F1-894B-0A1DDDCD2B8C}" type="slidenum">
              <a:rPr lang="zh-CN" altLang="en-US" smtClean="0"/>
              <a:t>9</a:t>
            </a:fld>
            <a:endParaRPr lang="zh-CN" altLang="en-US"/>
          </a:p>
        </p:txBody>
      </p:sp>
    </p:spTree>
    <p:extLst>
      <p:ext uri="{BB962C8B-B14F-4D97-AF65-F5344CB8AC3E}">
        <p14:creationId xmlns:p14="http://schemas.microsoft.com/office/powerpoint/2010/main" val="1004519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7" descr="B-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9144000" cy="685641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灯片编号占位符 3"/>
          <p:cNvSpPr>
            <a:spLocks noGrp="1"/>
          </p:cNvSpPr>
          <p:nvPr>
            <p:ph type="sldNum" sz="quarter" idx="10"/>
          </p:nvPr>
        </p:nvSpPr>
        <p:spPr/>
        <p:txBody>
          <a:bodyPr/>
          <a:lstStyle>
            <a:lvl1pPr>
              <a:defRPr/>
            </a:lvl1pPr>
          </a:lstStyle>
          <a:p>
            <a:fld id="{867A0D42-8935-481D-B1DC-8DACCC5B6C5A}" type="slidenum">
              <a:rPr lang="en-US" altLang="zh-CN">
                <a:solidFill>
                  <a:srgbClr val="FFFFFF"/>
                </a:solidFill>
              </a:rPr>
              <a:t>‹#›</a:t>
            </a:fld>
            <a:endParaRPr lang="en-US" altLang="zh-CN">
              <a:solidFill>
                <a:srgbClr val="FFFFFF"/>
              </a:solidFill>
            </a:endParaRPr>
          </a:p>
        </p:txBody>
      </p:sp>
      <p:pic>
        <p:nvPicPr>
          <p:cNvPr id="8" name="Picture 6" descr="B-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8194" t="52522" r="40851" b="32153"/>
          <a:stretch>
            <a:fillRect/>
          </a:stretch>
        </p:blipFill>
        <p:spPr bwMode="auto">
          <a:xfrm>
            <a:off x="317039" y="5886311"/>
            <a:ext cx="3623194" cy="817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457200" y="6356350"/>
            <a:ext cx="2133600" cy="365125"/>
          </a:xfrm>
          <a:prstGeom prst="rect">
            <a:avLst/>
          </a:prstGeom>
        </p:spPr>
        <p:txBody>
          <a:bodyPr/>
          <a:lstStyle/>
          <a:p>
            <a:fld id="{169A2000-F719-4B67-BEA4-0ACA38379DC6}" type="datetimeFigureOut">
              <a:rPr lang="zh-CN" altLang="en-US" smtClean="0">
                <a:solidFill>
                  <a:prstClr val="black"/>
                </a:solidFill>
              </a:rPr>
              <a:t>2023/6/9</a:t>
            </a:fld>
            <a:endParaRPr lang="zh-CN" altLang="en-US">
              <a:solidFill>
                <a:prstClr val="black"/>
              </a:solidFill>
            </a:endParaRPr>
          </a:p>
        </p:txBody>
      </p:sp>
      <p:sp>
        <p:nvSpPr>
          <p:cNvPr id="4" name="页脚占位符 3"/>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5" name="灯片编号占位符 4"/>
          <p:cNvSpPr>
            <a:spLocks noGrp="1"/>
          </p:cNvSpPr>
          <p:nvPr>
            <p:ph type="sldNum" sz="quarter" idx="12"/>
          </p:nvPr>
        </p:nvSpPr>
        <p:spPr>
          <a:xfrm>
            <a:off x="6553200" y="6356350"/>
            <a:ext cx="2133600" cy="365125"/>
          </a:xfrm>
          <a:prstGeom prst="rect">
            <a:avLst/>
          </a:prstGeom>
        </p:spPr>
        <p:txBody>
          <a:bodyPr/>
          <a:lstStyle/>
          <a:p>
            <a:fld id="{6A5E2CF1-1E06-4C65-AAE0-491FC728F1F5}"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a:prstGeom prst="rect">
            <a:avLst/>
          </a:prstGeom>
        </p:spPr>
        <p:txBody>
          <a:bodyPr/>
          <a:lstStyle/>
          <a:p>
            <a:fld id="{169A2000-F719-4B67-BEA4-0ACA38379DC6}" type="datetimeFigureOut">
              <a:rPr lang="zh-CN" altLang="en-US" smtClean="0">
                <a:solidFill>
                  <a:prstClr val="black"/>
                </a:solidFill>
              </a:rPr>
              <a:t>2023/6/9</a:t>
            </a:fld>
            <a:endParaRPr lang="zh-CN" altLang="en-US">
              <a:solidFill>
                <a:prstClr val="black"/>
              </a:solidFill>
            </a:endParaRPr>
          </a:p>
        </p:txBody>
      </p:sp>
      <p:sp>
        <p:nvSpPr>
          <p:cNvPr id="3" name="页脚占位符 2"/>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4" name="灯片编号占位符 3"/>
          <p:cNvSpPr>
            <a:spLocks noGrp="1"/>
          </p:cNvSpPr>
          <p:nvPr>
            <p:ph type="sldNum" sz="quarter" idx="12"/>
          </p:nvPr>
        </p:nvSpPr>
        <p:spPr>
          <a:xfrm>
            <a:off x="6553200" y="6356350"/>
            <a:ext cx="2133600" cy="365125"/>
          </a:xfrm>
          <a:prstGeom prst="rect">
            <a:avLst/>
          </a:prstGeom>
        </p:spPr>
        <p:txBody>
          <a:bodyPr/>
          <a:lstStyle/>
          <a:p>
            <a:fld id="{6A5E2CF1-1E06-4C65-AAE0-491FC728F1F5}"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169A2000-F719-4B67-BEA4-0ACA38379DC6}" type="datetimeFigureOut">
              <a:rPr lang="zh-CN" altLang="en-US" smtClean="0">
                <a:solidFill>
                  <a:prstClr val="black"/>
                </a:solidFill>
              </a:rPr>
              <a:t>2023/6/9</a:t>
            </a:fld>
            <a:endParaRPr lang="zh-CN" altLang="en-US">
              <a:solidFill>
                <a:prstClr val="black"/>
              </a:solidFill>
            </a:endParaRPr>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6A5E2CF1-1E06-4C65-AAE0-491FC728F1F5}"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169A2000-F719-4B67-BEA4-0ACA38379DC6}" type="datetimeFigureOut">
              <a:rPr lang="zh-CN" altLang="en-US" smtClean="0">
                <a:solidFill>
                  <a:prstClr val="black"/>
                </a:solidFill>
              </a:rPr>
              <a:t>2023/6/9</a:t>
            </a:fld>
            <a:endParaRPr lang="zh-CN" altLang="en-US">
              <a:solidFill>
                <a:prstClr val="black"/>
              </a:solidFill>
            </a:endParaRPr>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6A5E2CF1-1E06-4C65-AAE0-491FC728F1F5}"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169A2000-F719-4B67-BEA4-0ACA38379DC6}" type="datetimeFigureOut">
              <a:rPr lang="zh-CN" altLang="en-US" smtClean="0">
                <a:solidFill>
                  <a:prstClr val="black"/>
                </a:solidFill>
              </a:rPr>
              <a:t>2023/6/9</a:t>
            </a:fld>
            <a:endParaRPr lang="zh-CN" altLang="en-US">
              <a:solidFill>
                <a:prstClr val="black"/>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6A5E2CF1-1E06-4C65-AAE0-491FC728F1F5}"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169A2000-F719-4B67-BEA4-0ACA38379DC6}" type="datetimeFigureOut">
              <a:rPr lang="zh-CN" altLang="en-US" smtClean="0">
                <a:solidFill>
                  <a:prstClr val="black"/>
                </a:solidFill>
              </a:rPr>
              <a:t>2023/6/9</a:t>
            </a:fld>
            <a:endParaRPr lang="zh-CN" altLang="en-US">
              <a:solidFill>
                <a:prstClr val="black"/>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6A5E2CF1-1E06-4C65-AAE0-491FC728F1F5}"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4" descr="B-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478949" y="506731"/>
            <a:ext cx="8355330" cy="685799"/>
          </a:xfrm>
          <a:prstGeom prst="rect">
            <a:avLst/>
          </a:prstGeom>
        </p:spPr>
        <p:txBody>
          <a:bodyPr/>
          <a:lstStyle>
            <a:lvl1pPr algn="l">
              <a:defRPr sz="3600" b="1" cap="none" spc="0">
                <a:ln>
                  <a:noFill/>
                </a:ln>
                <a:solidFill>
                  <a:srgbClr val="0070C0"/>
                </a:solidFill>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628650" y="1257300"/>
            <a:ext cx="7886700" cy="4919663"/>
          </a:xfrm>
          <a:prstGeom prst="rect">
            <a:avLst/>
          </a:prstGeom>
        </p:spPr>
        <p:txBody>
          <a:bodyPr/>
          <a:lstStyle>
            <a:lvl1pPr>
              <a:defRPr b="1">
                <a:latin typeface="微软雅黑" panose="020B0503020204020204" pitchFamily="34" charset="-122"/>
                <a:ea typeface="微软雅黑" panose="020B0503020204020204" pitchFamily="34" charset="-122"/>
              </a:defRPr>
            </a:lvl1pPr>
            <a:lvl2pPr>
              <a:defRPr b="1">
                <a:latin typeface="微软雅黑" panose="020B0503020204020204" pitchFamily="34" charset="-122"/>
                <a:ea typeface="微软雅黑" panose="020B0503020204020204" pitchFamily="34" charset="-122"/>
              </a:defRPr>
            </a:lvl2pPr>
            <a:lvl3pPr>
              <a:defRPr b="1">
                <a:latin typeface="微软雅黑" panose="020B0503020204020204" pitchFamily="34" charset="-122"/>
                <a:ea typeface="微软雅黑" panose="020B0503020204020204" pitchFamily="34" charset="-122"/>
              </a:defRPr>
            </a:lvl3pPr>
            <a:lvl4pPr>
              <a:defRPr b="1">
                <a:latin typeface="微软雅黑" panose="020B0503020204020204" pitchFamily="34" charset="-122"/>
                <a:ea typeface="微软雅黑" panose="020B0503020204020204" pitchFamily="34" charset="-122"/>
              </a:defRPr>
            </a:lvl4pPr>
            <a:lvl5pPr>
              <a:defRPr b="1">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a:ln>
            <a:noFill/>
          </a:ln>
        </p:spPr>
        <p:txBody>
          <a:bodyPr/>
          <a:lstStyle>
            <a:lvl1pPr>
              <a:defRPr>
                <a:solidFill>
                  <a:srgbClr val="C00000"/>
                </a:solidFill>
              </a:defRPr>
            </a:lvl1pPr>
          </a:lstStyle>
          <a:p>
            <a:fld id="{4A3F0588-731F-4E74-8DCB-8906B5D06DFF}" type="slidenum">
              <a:rPr lang="en-US" altLang="zh-CN" smtClean="0"/>
              <a:t>‹#›</a:t>
            </a:fld>
            <a:endParaRPr lang="en-US" altLang="zh-CN"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A92E0C85-DB4B-42AA-8AD8-17E60E20FDE1}" type="slidenum">
              <a:rPr lang="en-US" altLang="zh-CN">
                <a:solidFill>
                  <a:srgbClr val="FFFFFF"/>
                </a:solidFill>
              </a:rPr>
              <a:t>‹#›</a:t>
            </a:fld>
            <a:endParaRPr lang="en-US" altLang="zh-CN">
              <a:solidFill>
                <a:srgbClr val="FFFFFF"/>
              </a:solidFill>
            </a:endParaRPr>
          </a:p>
        </p:txBody>
      </p:sp>
      <p:pic>
        <p:nvPicPr>
          <p:cNvPr id="4" name="Picture 5" descr="B-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9144000" cy="68595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52361" t="31111" r="3542" b="56296"/>
          <a:stretch>
            <a:fillRect/>
          </a:stretch>
        </p:blipFill>
        <p:spPr bwMode="auto">
          <a:xfrm>
            <a:off x="4787900" y="2133600"/>
            <a:ext cx="4032250" cy="863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7" name="标题占位符 1"/>
          <p:cNvSpPr>
            <a:spLocks noGrp="1"/>
          </p:cNvSpPr>
          <p:nvPr>
            <p:ph type="title"/>
          </p:nvPr>
        </p:nvSpPr>
        <p:spPr>
          <a:xfrm>
            <a:off x="190870" y="123717"/>
            <a:ext cx="8229600" cy="1143000"/>
          </a:xfrm>
          <a:prstGeom prst="rect">
            <a:avLst/>
          </a:prstGeom>
        </p:spPr>
        <p:txBody>
          <a:bodyPr rtlCol="0">
            <a:normAutofit/>
          </a:bodyPr>
          <a:lstStyle/>
          <a:p>
            <a:r>
              <a:rPr lang="zh-CN" altLang="en-US" dirty="0"/>
              <a:t>单击此处编辑母版标题样式</a:t>
            </a:r>
          </a:p>
        </p:txBody>
      </p:sp>
      <p:sp>
        <p:nvSpPr>
          <p:cNvPr id="8" name="文本占位符 2"/>
          <p:cNvSpPr>
            <a:spLocks noGrp="1"/>
          </p:cNvSpPr>
          <p:nvPr>
            <p:ph idx="1"/>
          </p:nvPr>
        </p:nvSpPr>
        <p:spPr>
          <a:xfrm>
            <a:off x="457200" y="1600200"/>
            <a:ext cx="8229600" cy="4525963"/>
          </a:xfrm>
          <a:prstGeom prst="rect">
            <a:avLst/>
          </a:prstGeom>
        </p:spPr>
        <p:txBody>
          <a:bodyPr rtlCol="0">
            <a:normAutofit/>
          </a:bodyPr>
          <a:lstStyle>
            <a:lvl1pPr algn="l">
              <a:buFont typeface="Wingdings" panose="05000000000000000000" pitchFamily="2" charset="2"/>
              <a:buChar char="l"/>
              <a:defRPr/>
            </a:lvl1pPr>
            <a:lvl2pPr algn="l">
              <a:buFont typeface="Wingdings" panose="05000000000000000000" pitchFamily="2" charset="2"/>
              <a:buChar char="Ø"/>
              <a:defRPr/>
            </a:lvl2pPr>
            <a:lvl3pPr algn="l">
              <a:defRPr/>
            </a:lvl3pPr>
            <a:lvl4pPr algn="l">
              <a:defRPr/>
            </a:lvl4pPr>
            <a:lvl5pPr algn="l">
              <a:buFont typeface="Wingdings" panose="05000000000000000000" pitchFamily="2" charset="2"/>
              <a:buChar char="Ø"/>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fld id="{75BA31BE-EF9A-423D-B75D-5CCAA5597EF6}" type="datetimeFigureOut">
              <a:rPr lang="zh-CN" altLang="en-US">
                <a:solidFill>
                  <a:prstClr val="black">
                    <a:tint val="75000"/>
                  </a:prstClr>
                </a:solidFill>
              </a:rPr>
              <a:t>2023/6/9</a:t>
            </a:fld>
            <a:endParaRPr lang="zh-CN" altLang="en-US">
              <a:solidFill>
                <a:prstClr val="black">
                  <a:tint val="75000"/>
                </a:prstClr>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9C7FCBA6-B425-4625-BCAC-962A6438ABEA}" type="slidenum">
              <a:rPr lang="zh-CN" altLang="en-US">
                <a:solidFill>
                  <a:prstClr val="black">
                    <a:tint val="75000"/>
                  </a:prstClr>
                </a:solidFill>
              </a:rPr>
              <a:t>‹#›</a:t>
            </a:fld>
            <a:endParaRPr lang="zh-CN" altLang="en-US">
              <a:solidFill>
                <a:prstClr val="black">
                  <a:tint val="75000"/>
                </a:prstClr>
              </a:solidFill>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169A2000-F719-4B67-BEA4-0ACA38379DC6}" type="datetimeFigureOut">
              <a:rPr lang="zh-CN" altLang="en-US" smtClean="0">
                <a:solidFill>
                  <a:prstClr val="black"/>
                </a:solidFill>
              </a:rPr>
              <a:t>2023/6/9</a:t>
            </a:fld>
            <a:endParaRPr lang="zh-CN" altLang="en-US">
              <a:solidFill>
                <a:prstClr val="black"/>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6A5E2CF1-1E06-4C65-AAE0-491FC728F1F5}"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169A2000-F719-4B67-BEA4-0ACA38379DC6}" type="datetimeFigureOut">
              <a:rPr lang="zh-CN" altLang="en-US" smtClean="0">
                <a:solidFill>
                  <a:prstClr val="black"/>
                </a:solidFill>
              </a:rPr>
              <a:t>2023/6/9</a:t>
            </a:fld>
            <a:endParaRPr lang="zh-CN" altLang="en-US">
              <a:solidFill>
                <a:prstClr val="black"/>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6A5E2CF1-1E06-4C65-AAE0-491FC728F1F5}"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p>
            <a:fld id="{169A2000-F719-4B67-BEA4-0ACA38379DC6}" type="datetimeFigureOut">
              <a:rPr lang="zh-CN" altLang="en-US" smtClean="0">
                <a:solidFill>
                  <a:prstClr val="black"/>
                </a:solidFill>
              </a:rPr>
              <a:t>2023/6/9</a:t>
            </a:fld>
            <a:endParaRPr lang="zh-CN" altLang="en-US">
              <a:solidFill>
                <a:prstClr val="black"/>
              </a:solidFill>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fld id="{6A5E2CF1-1E06-4C65-AAE0-491FC728F1F5}"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6356350"/>
            <a:ext cx="2133600" cy="365125"/>
          </a:xfrm>
          <a:prstGeom prst="rect">
            <a:avLst/>
          </a:prstGeom>
        </p:spPr>
        <p:txBody>
          <a:bodyPr/>
          <a:lstStyle/>
          <a:p>
            <a:fld id="{169A2000-F719-4B67-BEA4-0ACA38379DC6}" type="datetimeFigureOut">
              <a:rPr lang="zh-CN" altLang="en-US" smtClean="0">
                <a:solidFill>
                  <a:prstClr val="black"/>
                </a:solidFill>
              </a:rPr>
              <a:t>2023/6/9</a:t>
            </a:fld>
            <a:endParaRPr lang="zh-CN" altLang="en-US">
              <a:solidFill>
                <a:prstClr val="black"/>
              </a:solidFill>
            </a:endParaRPr>
          </a:p>
        </p:txBody>
      </p:sp>
      <p:sp>
        <p:nvSpPr>
          <p:cNvPr id="6" name="页脚占位符 5"/>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6553200" y="6356350"/>
            <a:ext cx="2133600" cy="365125"/>
          </a:xfrm>
          <a:prstGeom prst="rect">
            <a:avLst/>
          </a:prstGeom>
        </p:spPr>
        <p:txBody>
          <a:bodyPr/>
          <a:lstStyle/>
          <a:p>
            <a:fld id="{6A5E2CF1-1E06-4C65-AAE0-491FC728F1F5}"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6356350"/>
            <a:ext cx="2133600" cy="365125"/>
          </a:xfrm>
          <a:prstGeom prst="rect">
            <a:avLst/>
          </a:prstGeom>
        </p:spPr>
        <p:txBody>
          <a:bodyPr/>
          <a:lstStyle/>
          <a:p>
            <a:fld id="{169A2000-F719-4B67-BEA4-0ACA38379DC6}" type="datetimeFigureOut">
              <a:rPr lang="zh-CN" altLang="en-US" smtClean="0">
                <a:solidFill>
                  <a:prstClr val="black"/>
                </a:solidFill>
              </a:rPr>
              <a:t>2023/6/9</a:t>
            </a:fld>
            <a:endParaRPr lang="zh-CN" altLang="en-US">
              <a:solidFill>
                <a:prstClr val="black"/>
              </a:solidFill>
            </a:endParaRPr>
          </a:p>
        </p:txBody>
      </p:sp>
      <p:sp>
        <p:nvSpPr>
          <p:cNvPr id="8" name="页脚占位符 7"/>
          <p:cNvSpPr>
            <a:spLocks noGrp="1"/>
          </p:cNvSpPr>
          <p:nvPr>
            <p:ph type="ftr" sz="quarter" idx="11"/>
          </p:nvPr>
        </p:nvSpPr>
        <p:spPr>
          <a:xfrm>
            <a:off x="3124200" y="6356350"/>
            <a:ext cx="2895600" cy="365125"/>
          </a:xfrm>
          <a:prstGeom prst="rect">
            <a:avLst/>
          </a:prstGeom>
        </p:spPr>
        <p:txBody>
          <a:bodyPr/>
          <a:lstStyle/>
          <a:p>
            <a:endParaRPr lang="zh-CN" altLang="en-US">
              <a:solidFill>
                <a:prstClr val="black"/>
              </a:solidFill>
            </a:endParaRPr>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p>
            <a:fld id="{6A5E2CF1-1E06-4C65-AAE0-491FC728F1F5}"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30" name="Rectangle 6"/>
          <p:cNvSpPr>
            <a:spLocks noGrp="1" noChangeArrowheads="1"/>
          </p:cNvSpPr>
          <p:nvPr>
            <p:ph type="sldNum" sz="quarter" idx="4"/>
          </p:nvPr>
        </p:nvSpPr>
        <p:spPr bwMode="auto">
          <a:xfrm>
            <a:off x="8654098" y="6613842"/>
            <a:ext cx="360362" cy="179388"/>
          </a:xfrm>
          <a:prstGeom prst="rect">
            <a:avLst/>
          </a:prstGeom>
          <a:noFill/>
          <a:ln w="19050">
            <a:solidFill>
              <a:schemeClr val="bg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6800" tIns="45720" rIns="46800" bIns="45720" numCol="1" anchor="ctr" anchorCtr="1" compatLnSpc="1"/>
          <a:lstStyle>
            <a:lvl1pPr>
              <a:defRPr sz="1400">
                <a:solidFill>
                  <a:schemeClr val="bg1"/>
                </a:solidFill>
                <a:latin typeface="Arial Black" panose="020B0A04020102020204" pitchFamily="34" charset="0"/>
              </a:defRPr>
            </a:lvl1pPr>
          </a:lstStyle>
          <a:p>
            <a:pPr algn="ctr" fontAlgn="base">
              <a:spcBef>
                <a:spcPct val="0"/>
              </a:spcBef>
              <a:spcAft>
                <a:spcPct val="0"/>
              </a:spcAft>
            </a:pPr>
            <a:fld id="{5421D35D-A793-4E9B-8D8B-1643609FFB6F}" type="slidenum">
              <a:rPr lang="en-US" altLang="zh-CN">
                <a:solidFill>
                  <a:srgbClr val="FFFFFF"/>
                </a:solidFill>
              </a:rPr>
              <a:t>‹#›</a:t>
            </a:fld>
            <a:endParaRPr lang="en-US" altLang="zh-CN" dirty="0">
              <a:solidFill>
                <a:srgbClr val="FFFFFF"/>
              </a:solidFill>
            </a:endParaRPr>
          </a:p>
        </p:txBody>
      </p:sp>
      <p:pic>
        <p:nvPicPr>
          <p:cNvPr id="8" name="Picture 4" descr="B-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p:hf hdr="0" ftr="0" dt="0"/>
  <p:txStyles>
    <p:titleStyle>
      <a:lvl1pPr algn="ctr" rtl="0" fontAlgn="base">
        <a:spcBef>
          <a:spcPct val="0"/>
        </a:spcBef>
        <a:spcAft>
          <a:spcPct val="0"/>
        </a:spcAft>
        <a:defRPr sz="1200" kern="1200">
          <a:solidFill>
            <a:srgbClr val="B2B2B2"/>
          </a:solidFill>
          <a:latin typeface="+mj-lt"/>
          <a:ea typeface="+mj-ea"/>
          <a:cs typeface="+mj-cs"/>
        </a:defRPr>
      </a:lvl1pPr>
      <a:lvl2pPr algn="ctr" rtl="0" fontAlgn="base">
        <a:spcBef>
          <a:spcPct val="0"/>
        </a:spcBef>
        <a:spcAft>
          <a:spcPct val="0"/>
        </a:spcAft>
        <a:defRPr sz="1200">
          <a:solidFill>
            <a:srgbClr val="B2B2B2"/>
          </a:solidFill>
          <a:latin typeface="Impact" panose="020B0806030902050204" pitchFamily="34" charset="0"/>
          <a:ea typeface="黑体" panose="02010609060101010101" pitchFamily="49" charset="-122"/>
        </a:defRPr>
      </a:lvl2pPr>
      <a:lvl3pPr algn="ctr" rtl="0" fontAlgn="base">
        <a:spcBef>
          <a:spcPct val="0"/>
        </a:spcBef>
        <a:spcAft>
          <a:spcPct val="0"/>
        </a:spcAft>
        <a:defRPr sz="1200">
          <a:solidFill>
            <a:srgbClr val="B2B2B2"/>
          </a:solidFill>
          <a:latin typeface="Impact" panose="020B0806030902050204" pitchFamily="34" charset="0"/>
          <a:ea typeface="黑体" panose="02010609060101010101" pitchFamily="49" charset="-122"/>
        </a:defRPr>
      </a:lvl3pPr>
      <a:lvl4pPr algn="ctr" rtl="0" fontAlgn="base">
        <a:spcBef>
          <a:spcPct val="0"/>
        </a:spcBef>
        <a:spcAft>
          <a:spcPct val="0"/>
        </a:spcAft>
        <a:defRPr sz="1200">
          <a:solidFill>
            <a:srgbClr val="B2B2B2"/>
          </a:solidFill>
          <a:latin typeface="Impact" panose="020B0806030902050204" pitchFamily="34" charset="0"/>
          <a:ea typeface="黑体" panose="02010609060101010101" pitchFamily="49" charset="-122"/>
        </a:defRPr>
      </a:lvl4pPr>
      <a:lvl5pPr algn="ctr" rtl="0" fontAlgn="base">
        <a:spcBef>
          <a:spcPct val="0"/>
        </a:spcBef>
        <a:spcAft>
          <a:spcPct val="0"/>
        </a:spcAft>
        <a:defRPr sz="1200">
          <a:solidFill>
            <a:srgbClr val="B2B2B2"/>
          </a:solidFill>
          <a:latin typeface="Impact" panose="020B0806030902050204" pitchFamily="34" charset="0"/>
          <a:ea typeface="黑体" panose="02010609060101010101" pitchFamily="49" charset="-122"/>
        </a:defRPr>
      </a:lvl5pPr>
      <a:lvl6pPr marL="457200" algn="ctr" rtl="0" fontAlgn="base">
        <a:spcBef>
          <a:spcPct val="0"/>
        </a:spcBef>
        <a:spcAft>
          <a:spcPct val="0"/>
        </a:spcAft>
        <a:defRPr sz="1200">
          <a:solidFill>
            <a:srgbClr val="B2B2B2"/>
          </a:solidFill>
          <a:latin typeface="Impact" panose="020B0806030902050204" pitchFamily="34" charset="0"/>
          <a:ea typeface="黑体" panose="02010609060101010101" pitchFamily="49" charset="-122"/>
        </a:defRPr>
      </a:lvl6pPr>
      <a:lvl7pPr marL="914400" algn="ctr" rtl="0" fontAlgn="base">
        <a:spcBef>
          <a:spcPct val="0"/>
        </a:spcBef>
        <a:spcAft>
          <a:spcPct val="0"/>
        </a:spcAft>
        <a:defRPr sz="1200">
          <a:solidFill>
            <a:srgbClr val="B2B2B2"/>
          </a:solidFill>
          <a:latin typeface="Impact" panose="020B0806030902050204" pitchFamily="34" charset="0"/>
          <a:ea typeface="黑体" panose="02010609060101010101" pitchFamily="49" charset="-122"/>
        </a:defRPr>
      </a:lvl7pPr>
      <a:lvl8pPr marL="1371600" algn="ctr" rtl="0" fontAlgn="base">
        <a:spcBef>
          <a:spcPct val="0"/>
        </a:spcBef>
        <a:spcAft>
          <a:spcPct val="0"/>
        </a:spcAft>
        <a:defRPr sz="1200">
          <a:solidFill>
            <a:srgbClr val="B2B2B2"/>
          </a:solidFill>
          <a:latin typeface="Impact" panose="020B0806030902050204" pitchFamily="34" charset="0"/>
          <a:ea typeface="黑体" panose="02010609060101010101" pitchFamily="49" charset="-122"/>
        </a:defRPr>
      </a:lvl8pPr>
      <a:lvl9pPr marL="1828800" algn="ctr" rtl="0" fontAlgn="base">
        <a:spcBef>
          <a:spcPct val="0"/>
        </a:spcBef>
        <a:spcAft>
          <a:spcPct val="0"/>
        </a:spcAft>
        <a:defRPr sz="1200">
          <a:solidFill>
            <a:srgbClr val="B2B2B2"/>
          </a:solidFill>
          <a:latin typeface="Impact" panose="020B0806030902050204" pitchFamily="34" charset="0"/>
          <a:ea typeface="黑体" panose="02010609060101010101" pitchFamily="49"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microsoft/DeepSpeed/tree/master" TargetMode="External"/><Relationship Id="rId7"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hyperlink" Target="https://github.com/microsoft/DeepSpeedExamples/tree/master/applications/DeepSpeed-Chat" TargetMode="External"/><Relationship Id="rId4" Type="http://schemas.openxmlformats.org/officeDocument/2006/relationships/hyperlink" Target="https://github.com/bigscience-workshop/Megatron-DeepSpeed"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0.gif"/><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andrew.gibiansky.com/blog/machine-learning/baidu-allredu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3020398" y="4174168"/>
            <a:ext cx="4182068" cy="1086764"/>
          </a:xfrm>
        </p:spPr>
        <p:txBody>
          <a:bodyPr>
            <a:noAutofit/>
          </a:bodyPr>
          <a:lstStyle/>
          <a:p>
            <a:pPr algn="r">
              <a:lnSpc>
                <a:spcPct val="120000"/>
              </a:lnSpc>
            </a:pPr>
            <a:r>
              <a:rPr lang="zh-CN" altLang="en-US" b="1" dirty="0">
                <a:solidFill>
                  <a:srgbClr val="0070C0"/>
                </a:solidFill>
                <a:latin typeface="微软雅黑" panose="020B0503020204020204" pitchFamily="34" charset="-122"/>
                <a:ea typeface="微软雅黑" panose="020B0503020204020204" pitchFamily="34" charset="-122"/>
              </a:rPr>
              <a:t>报告人：刘益</a:t>
            </a:r>
            <a:endParaRPr lang="en-US" altLang="zh-CN" b="1" dirty="0">
              <a:solidFill>
                <a:srgbClr val="0070C0"/>
              </a:solidFill>
              <a:latin typeface="微软雅黑" panose="020B0503020204020204" pitchFamily="34" charset="-122"/>
              <a:ea typeface="微软雅黑" panose="020B0503020204020204" pitchFamily="34" charset="-122"/>
            </a:endParaRPr>
          </a:p>
          <a:p>
            <a:pPr algn="r">
              <a:lnSpc>
                <a:spcPct val="120000"/>
              </a:lnSpc>
            </a:pPr>
            <a:r>
              <a:rPr lang="zh-CN" altLang="en-US" b="1" dirty="0">
                <a:solidFill>
                  <a:srgbClr val="0070C0"/>
                </a:solidFill>
                <a:latin typeface="微软雅黑" panose="020B0503020204020204" pitchFamily="34" charset="-122"/>
                <a:ea typeface="微软雅黑" panose="020B0503020204020204" pitchFamily="34" charset="-122"/>
              </a:rPr>
              <a:t>报告时间：</a:t>
            </a:r>
            <a:r>
              <a:rPr lang="en-US" altLang="zh-CN" b="1" dirty="0">
                <a:solidFill>
                  <a:srgbClr val="0070C0"/>
                </a:solidFill>
                <a:latin typeface="微软雅黑" panose="020B0503020204020204" pitchFamily="34" charset="-122"/>
                <a:ea typeface="微软雅黑" panose="020B0503020204020204" pitchFamily="34" charset="-122"/>
              </a:rPr>
              <a:t>2023.06.08</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4" name="矩形 3"/>
          <p:cNvSpPr/>
          <p:nvPr/>
        </p:nvSpPr>
        <p:spPr>
          <a:xfrm>
            <a:off x="295710" y="1758801"/>
            <a:ext cx="8587672" cy="707886"/>
          </a:xfrm>
          <a:prstGeom prst="rect">
            <a:avLst/>
          </a:prstGeom>
        </p:spPr>
        <p:txBody>
          <a:bodyPr wrap="none">
            <a:spAutoFit/>
          </a:bodyPr>
          <a:lstStyle/>
          <a:p>
            <a:pPr algn="ctr"/>
            <a:r>
              <a:rPr lang="en-US" altLang="zh-CN" sz="4000" b="1" dirty="0">
                <a:ln w="0"/>
                <a:solidFill>
                  <a:prstClr val="white">
                    <a:lumMod val="95000"/>
                  </a:prst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Technology behind LLM Training</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2.2.1 </a:t>
            </a:r>
            <a:r>
              <a:rPr lang="zh-CN" altLang="en-US" sz="2400" spc="300" dirty="0"/>
              <a:t>模型并行 </a:t>
            </a:r>
            <a:r>
              <a:rPr lang="en-US" altLang="zh-CN" sz="2400" spc="300" dirty="0"/>
              <a:t>(MP)</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10</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4647426"/>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当单个</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装不下大模型时，一个直接的解决办法是，把模型隔成不同的层，每一层都放到一块</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上</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每个</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维护若干层的参数，</a:t>
            </a:r>
            <a:r>
              <a:rPr lang="zh-CN" altLang="en-US" sz="1600" b="1" dirty="0">
                <a:latin typeface="微软雅黑" pitchFamily="34" charset="-122"/>
                <a:ea typeface="微软雅黑" pitchFamily="34" charset="-122"/>
              </a:rPr>
              <a:t>串行</a:t>
            </a:r>
            <a:r>
              <a:rPr lang="zh-CN" altLang="en-US" sz="1600" dirty="0">
                <a:latin typeface="微软雅黑" pitchFamily="34" charset="-122"/>
                <a:ea typeface="微软雅黑" pitchFamily="34" charset="-122"/>
              </a:rPr>
              <a:t>地进行前向和后向计算</a:t>
            </a: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DE50EA18-658D-A0D9-906C-531AEBDAB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6713" y="4814671"/>
            <a:ext cx="4294125" cy="1978559"/>
          </a:xfrm>
          <a:prstGeom prst="rect">
            <a:avLst/>
          </a:prstGeom>
        </p:spPr>
      </p:pic>
      <p:pic>
        <p:nvPicPr>
          <p:cNvPr id="7" name="图片 6">
            <a:extLst>
              <a:ext uri="{FF2B5EF4-FFF2-40B4-BE49-F238E27FC236}">
                <a16:creationId xmlns:a16="http://schemas.microsoft.com/office/drawing/2014/main" id="{467DC123-A000-582C-EAFC-B6536D607A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3015" y="2060983"/>
            <a:ext cx="2377970" cy="2012959"/>
          </a:xfrm>
          <a:prstGeom prst="rect">
            <a:avLst/>
          </a:prstGeom>
        </p:spPr>
      </p:pic>
    </p:spTree>
    <p:extLst>
      <p:ext uri="{BB962C8B-B14F-4D97-AF65-F5344CB8AC3E}">
        <p14:creationId xmlns:p14="http://schemas.microsoft.com/office/powerpoint/2010/main" val="22762877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2.2.2 </a:t>
            </a:r>
            <a:r>
              <a:rPr lang="zh-CN" altLang="en-US" sz="2400" spc="300" dirty="0"/>
              <a:t>流水线并行 </a:t>
            </a:r>
            <a:r>
              <a:rPr lang="en-US" altLang="zh-CN" sz="2400" spc="300" dirty="0"/>
              <a:t>(PP)</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11</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6001643"/>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在模型并行的基础上，进一步引入数据并行的办法，把原先一个</a:t>
            </a:r>
            <a:r>
              <a:rPr lang="en-US" altLang="zh-CN" sz="1600" dirty="0">
                <a:solidFill>
                  <a:srgbClr val="FF0000"/>
                </a:solidFill>
                <a:latin typeface="微软雅黑" pitchFamily="34" charset="-122"/>
                <a:ea typeface="微软雅黑" pitchFamily="34" charset="-122"/>
              </a:rPr>
              <a:t>batch</a:t>
            </a:r>
            <a:r>
              <a:rPr lang="zh-CN" altLang="en-US" sz="1600" dirty="0">
                <a:latin typeface="微软雅黑" pitchFamily="34" charset="-122"/>
                <a:ea typeface="微软雅黑" pitchFamily="34" charset="-122"/>
              </a:rPr>
              <a:t>数据再划分成若干个</a:t>
            </a:r>
            <a:r>
              <a:rPr lang="en-US" altLang="zh-CN" sz="1600" dirty="0">
                <a:solidFill>
                  <a:srgbClr val="FF0000"/>
                </a:solidFill>
                <a:latin typeface="微软雅黑" pitchFamily="34" charset="-122"/>
                <a:ea typeface="微软雅黑" pitchFamily="34" charset="-122"/>
              </a:rPr>
              <a:t>micro-batch</a:t>
            </a:r>
            <a:r>
              <a:rPr lang="zh-CN" altLang="en-US" sz="1600" dirty="0">
                <a:solidFill>
                  <a:srgbClr val="FF0000"/>
                </a:solidFill>
                <a:latin typeface="微软雅黑" pitchFamily="34" charset="-122"/>
                <a:ea typeface="微软雅黑" pitchFamily="34" charset="-122"/>
              </a:rPr>
              <a:t>，</a:t>
            </a:r>
            <a:r>
              <a:rPr lang="zh-CN" altLang="en-US" sz="1600" dirty="0">
                <a:latin typeface="微软雅黑" pitchFamily="34" charset="-122"/>
                <a:ea typeface="微软雅黑" pitchFamily="34" charset="-122"/>
              </a:rPr>
              <a:t>以流水线的形式计算</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每个</a:t>
            </a:r>
            <a:r>
              <a:rPr lang="en-US" altLang="zh-CN" sz="1600" dirty="0">
                <a:latin typeface="微软雅黑" pitchFamily="34" charset="-122"/>
                <a:ea typeface="微软雅黑" pitchFamily="34" charset="-122"/>
              </a:rPr>
              <a:t>micro-batch</a:t>
            </a:r>
            <a:r>
              <a:rPr lang="zh-CN" altLang="en-US" sz="1600" dirty="0">
                <a:latin typeface="微软雅黑" pitchFamily="34" charset="-122"/>
                <a:ea typeface="微软雅黑" pitchFamily="34" charset="-122"/>
              </a:rPr>
              <a:t>独立的计算前后向传播，然后将梯度累加，就能得到整个</a:t>
            </a:r>
            <a:r>
              <a:rPr lang="en-US" altLang="zh-CN" sz="1600" dirty="0">
                <a:latin typeface="微软雅黑" pitchFamily="34" charset="-122"/>
                <a:ea typeface="微软雅黑" pitchFamily="34" charset="-122"/>
              </a:rPr>
              <a:t>batch</a:t>
            </a:r>
            <a:r>
              <a:rPr lang="zh-CN" altLang="en-US" sz="1600" dirty="0">
                <a:latin typeface="微软雅黑" pitchFamily="34" charset="-122"/>
                <a:ea typeface="微软雅黑" pitchFamily="34" charset="-122"/>
              </a:rPr>
              <a:t>的梯度</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缺点：需要等所有的</a:t>
            </a:r>
            <a:r>
              <a:rPr lang="en-US" altLang="zh-CN" sz="1600" dirty="0">
                <a:latin typeface="微软雅黑" pitchFamily="34" charset="-122"/>
                <a:ea typeface="微软雅黑" pitchFamily="34" charset="-122"/>
              </a:rPr>
              <a:t>micro-batch</a:t>
            </a:r>
            <a:r>
              <a:rPr lang="zh-CN" altLang="en-US" sz="1600" dirty="0">
                <a:latin typeface="微软雅黑" pitchFamily="34" charset="-122"/>
                <a:ea typeface="微软雅黑" pitchFamily="34" charset="-122"/>
              </a:rPr>
              <a:t>前向传播完成后，才会开始反向传播，导致各个</a:t>
            </a:r>
            <a:r>
              <a:rPr lang="en-US" altLang="zh-CN" sz="1600" dirty="0">
                <a:latin typeface="微软雅黑" pitchFamily="34" charset="-122"/>
                <a:ea typeface="微软雅黑" pitchFamily="34" charset="-122"/>
              </a:rPr>
              <a:t>device</a:t>
            </a:r>
            <a:r>
              <a:rPr lang="zh-CN" altLang="en-US" sz="1600" dirty="0">
                <a:latin typeface="微软雅黑" pitchFamily="34" charset="-122"/>
                <a:ea typeface="微软雅黑" pitchFamily="34" charset="-122"/>
              </a:rPr>
              <a:t>的空闲时间依旧较长</a:t>
            </a: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EE230D54-E0F6-CA2D-9F47-E1FD5E945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366" y="2952872"/>
            <a:ext cx="7087906" cy="2821564"/>
          </a:xfrm>
          <a:prstGeom prst="rect">
            <a:avLst/>
          </a:prstGeom>
        </p:spPr>
      </p:pic>
      <p:sp>
        <p:nvSpPr>
          <p:cNvPr id="3" name="文本框 2">
            <a:extLst>
              <a:ext uri="{FF2B5EF4-FFF2-40B4-BE49-F238E27FC236}">
                <a16:creationId xmlns:a16="http://schemas.microsoft.com/office/drawing/2014/main" id="{51B649CD-141B-F945-9EBF-38D872EA3572}"/>
              </a:ext>
            </a:extLst>
          </p:cNvPr>
          <p:cNvSpPr txBox="1"/>
          <p:nvPr/>
        </p:nvSpPr>
        <p:spPr>
          <a:xfrm>
            <a:off x="211836" y="6580425"/>
            <a:ext cx="9262872" cy="246221"/>
          </a:xfrm>
          <a:prstGeom prst="rect">
            <a:avLst/>
          </a:prstGeom>
          <a:noFill/>
        </p:spPr>
        <p:txBody>
          <a:bodyPr wrap="square" rtlCol="0">
            <a:spAutoFit/>
          </a:bodyPr>
          <a:lstStyle/>
          <a:p>
            <a:r>
              <a:rPr lang="en-US" altLang="zh-CN" sz="1000" dirty="0">
                <a:solidFill>
                  <a:schemeClr val="bg1">
                    <a:lumMod val="75000"/>
                  </a:schemeClr>
                </a:solidFill>
              </a:rPr>
              <a:t>[1] Wei J, Tay Y, Bommasani R, et al. Emergent abilities of large language models[J]. arXiv preprint arXiv:2206.07682, 2022.</a:t>
            </a:r>
            <a:endParaRPr lang="zh-CN" altLang="en-US" sz="1000" dirty="0">
              <a:solidFill>
                <a:schemeClr val="bg1">
                  <a:lumMod val="75000"/>
                </a:schemeClr>
              </a:solidFill>
            </a:endParaRPr>
          </a:p>
        </p:txBody>
      </p:sp>
    </p:spTree>
    <p:extLst>
      <p:ext uri="{BB962C8B-B14F-4D97-AF65-F5344CB8AC3E}">
        <p14:creationId xmlns:p14="http://schemas.microsoft.com/office/powerpoint/2010/main" val="207873857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2.2.4 PP: 1 Forward 1 Backward (1F1B)</a:t>
            </a:r>
            <a:r>
              <a:rPr lang="zh-CN" altLang="en-US" sz="2400" spc="300" dirty="0"/>
              <a:t> </a:t>
            </a:r>
            <a:endParaRPr lang="en-US" altLang="zh-CN" sz="2400" spc="300" dirty="0"/>
          </a:p>
        </p:txBody>
      </p:sp>
      <p:sp>
        <p:nvSpPr>
          <p:cNvPr id="4" name="灯片编号占位符 3"/>
          <p:cNvSpPr>
            <a:spLocks noGrp="1"/>
          </p:cNvSpPr>
          <p:nvPr>
            <p:ph type="sldNum" sz="quarter" idx="10"/>
          </p:nvPr>
        </p:nvSpPr>
        <p:spPr/>
        <p:txBody>
          <a:bodyPr/>
          <a:lstStyle/>
          <a:p>
            <a:fld id="{4A3F0588-731F-4E74-8DCB-8906B5D06DFF}" type="slidenum">
              <a:rPr lang="en-US" altLang="zh-CN" smtClean="0"/>
              <a:t>12</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1692771"/>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前向计算的中间值需要等到对应的后向计算完成后才能释放</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提高后向计算的优先级，当每个</a:t>
            </a:r>
            <a:r>
              <a:rPr lang="en-US" altLang="zh-CN" sz="1600" dirty="0">
                <a:latin typeface="微软雅黑" pitchFamily="34" charset="-122"/>
                <a:ea typeface="微软雅黑" pitchFamily="34" charset="-122"/>
              </a:rPr>
              <a:t>micro-batch</a:t>
            </a:r>
            <a:r>
              <a:rPr lang="zh-CN" altLang="en-US" sz="1600" dirty="0">
                <a:latin typeface="微软雅黑" pitchFamily="34" charset="-122"/>
                <a:ea typeface="微软雅黑" pitchFamily="34" charset="-122"/>
              </a:rPr>
              <a:t>完成前向传播之后，立即开始后向传播</a:t>
            </a: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pic>
        <p:nvPicPr>
          <p:cNvPr id="8" name="图片 7">
            <a:extLst>
              <a:ext uri="{FF2B5EF4-FFF2-40B4-BE49-F238E27FC236}">
                <a16:creationId xmlns:a16="http://schemas.microsoft.com/office/drawing/2014/main" id="{18E5D3D3-35A3-6744-FC09-520F10F99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5460" y="2700772"/>
            <a:ext cx="5718304" cy="3064847"/>
          </a:xfrm>
          <a:prstGeom prst="rect">
            <a:avLst/>
          </a:prstGeom>
        </p:spPr>
      </p:pic>
    </p:spTree>
    <p:extLst>
      <p:ext uri="{BB962C8B-B14F-4D97-AF65-F5344CB8AC3E}">
        <p14:creationId xmlns:p14="http://schemas.microsoft.com/office/powerpoint/2010/main" val="364020145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3EDAD22-E1DD-7A61-ECEC-994E132B7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798" y="2475705"/>
            <a:ext cx="4434343" cy="2359355"/>
          </a:xfrm>
          <a:prstGeom prst="rect">
            <a:avLst/>
          </a:prstGeom>
        </p:spPr>
      </p:pic>
      <p:pic>
        <p:nvPicPr>
          <p:cNvPr id="11" name="图片 10">
            <a:extLst>
              <a:ext uri="{FF2B5EF4-FFF2-40B4-BE49-F238E27FC236}">
                <a16:creationId xmlns:a16="http://schemas.microsoft.com/office/drawing/2014/main" id="{AE998742-EF4D-6700-6F8D-60DEAD7F0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5220" y="1819092"/>
            <a:ext cx="2337712" cy="4794750"/>
          </a:xfrm>
          <a:prstGeom prst="rect">
            <a:avLst/>
          </a:prstGeom>
        </p:spPr>
      </p:pic>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2.2.4 </a:t>
            </a:r>
            <a:r>
              <a:rPr lang="zh-CN" altLang="en-US" sz="2400" spc="300" dirty="0"/>
              <a:t>张量并行 </a:t>
            </a:r>
            <a:r>
              <a:rPr lang="en-US" altLang="zh-CN" sz="2400" spc="300" dirty="0"/>
              <a:t>(TP)</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13</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4278094"/>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针对</a:t>
            </a:r>
            <a:r>
              <a:rPr lang="en-US" altLang="zh-CN" sz="1600" dirty="0">
                <a:latin typeface="微软雅黑" pitchFamily="34" charset="-122"/>
                <a:ea typeface="微软雅黑" pitchFamily="34" charset="-122"/>
              </a:rPr>
              <a:t>Transformer</a:t>
            </a:r>
            <a:r>
              <a:rPr lang="zh-CN" altLang="en-US" sz="1600" dirty="0">
                <a:latin typeface="微软雅黑" pitchFamily="34" charset="-122"/>
                <a:ea typeface="微软雅黑" pitchFamily="34" charset="-122"/>
              </a:rPr>
              <a:t>中的主要结构 </a:t>
            </a:r>
            <a:r>
              <a:rPr lang="en-US" altLang="zh-CN" sz="1600" dirty="0">
                <a:latin typeface="微软雅黑" pitchFamily="34" charset="-122"/>
                <a:ea typeface="微软雅黑" pitchFamily="34" charset="-122"/>
              </a:rPr>
              <a:t>(Embedding</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MLP</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Attention)</a:t>
            </a:r>
            <a:r>
              <a:rPr lang="zh-CN" altLang="en-US" sz="1600" dirty="0">
                <a:latin typeface="微软雅黑" pitchFamily="34" charset="-122"/>
                <a:ea typeface="微软雅黑" pitchFamily="34" charset="-122"/>
              </a:rPr>
              <a:t>设计，对参与运算的张量，沿着某个维度进行切分到不同的</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上</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输入层</a:t>
            </a:r>
            <a:r>
              <a:rPr lang="en-US" altLang="zh-CN" sz="1600" dirty="0">
                <a:latin typeface="微软雅黑" pitchFamily="34" charset="-122"/>
                <a:ea typeface="微软雅黑" pitchFamily="34" charset="-122"/>
              </a:rPr>
              <a:t>Embedding</a:t>
            </a:r>
            <a:r>
              <a:rPr lang="zh-CN" altLang="en-US" sz="1600" dirty="0">
                <a:latin typeface="微软雅黑" pitchFamily="34" charset="-122"/>
                <a:ea typeface="微软雅黑" pitchFamily="34" charset="-122"/>
              </a:rPr>
              <a:t>：将</a:t>
            </a:r>
            <a:r>
              <a:rPr lang="en-US" altLang="zh-CN" sz="1600" dirty="0">
                <a:latin typeface="微软雅黑" pitchFamily="34" charset="-122"/>
                <a:ea typeface="微软雅黑" pitchFamily="34" charset="-122"/>
              </a:rPr>
              <a:t>word embedding</a:t>
            </a:r>
            <a:r>
              <a:rPr lang="zh-CN" altLang="en-US" sz="1600" dirty="0">
                <a:latin typeface="微软雅黑" pitchFamily="34" charset="-122"/>
                <a:ea typeface="微软雅黑" pitchFamily="34" charset="-122"/>
              </a:rPr>
              <a:t>拆分到各个</a:t>
            </a:r>
            <a:r>
              <a:rPr lang="en-US" altLang="zh-CN" sz="1600" dirty="0">
                <a:latin typeface="微软雅黑" pitchFamily="34" charset="-122"/>
                <a:ea typeface="微软雅黑" pitchFamily="34" charset="-122"/>
              </a:rPr>
              <a:t>GPU</a:t>
            </a: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0" lvl="1" algn="just">
              <a:lnSpc>
                <a:spcPct val="150000"/>
              </a:lnSpc>
              <a:buClr>
                <a:srgbClr val="1F497D"/>
              </a:buClr>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输出层</a:t>
            </a:r>
            <a:r>
              <a:rPr lang="en-US" altLang="zh-CN" sz="1600" dirty="0">
                <a:latin typeface="微软雅黑" pitchFamily="34" charset="-122"/>
                <a:ea typeface="微软雅黑" pitchFamily="34" charset="-122"/>
              </a:rPr>
              <a:t>Embedding</a:t>
            </a:r>
            <a:r>
              <a:rPr lang="zh-CN" altLang="en-US" sz="1600" dirty="0">
                <a:latin typeface="微软雅黑" pitchFamily="34" charset="-122"/>
                <a:ea typeface="微软雅黑" pitchFamily="34" charset="-122"/>
              </a:rPr>
              <a:t>：和输入层</a:t>
            </a:r>
            <a:r>
              <a:rPr lang="en-US" altLang="zh-CN" sz="1600" dirty="0">
                <a:latin typeface="微软雅黑" pitchFamily="34" charset="-122"/>
                <a:ea typeface="微软雅黑" pitchFamily="34" charset="-122"/>
              </a:rPr>
              <a:t>Embedding</a:t>
            </a:r>
            <a:r>
              <a:rPr lang="zh-CN" altLang="en-US" sz="1600" dirty="0">
                <a:latin typeface="微软雅黑" pitchFamily="34" charset="-122"/>
                <a:ea typeface="微软雅黑" pitchFamily="34" charset="-122"/>
              </a:rPr>
              <a:t>共享同一参数</a:t>
            </a: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pic>
        <p:nvPicPr>
          <p:cNvPr id="9" name="图片 8">
            <a:extLst>
              <a:ext uri="{FF2B5EF4-FFF2-40B4-BE49-F238E27FC236}">
                <a16:creationId xmlns:a16="http://schemas.microsoft.com/office/drawing/2014/main" id="{6E229F8D-6697-223A-5512-0D4C7D6A31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437" y="5170141"/>
            <a:ext cx="6077647" cy="1238373"/>
          </a:xfrm>
          <a:prstGeom prst="rect">
            <a:avLst/>
          </a:prstGeom>
        </p:spPr>
      </p:pic>
    </p:spTree>
    <p:extLst>
      <p:ext uri="{BB962C8B-B14F-4D97-AF65-F5344CB8AC3E}">
        <p14:creationId xmlns:p14="http://schemas.microsoft.com/office/powerpoint/2010/main" val="92853962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2.2.4 TP: MLP</a:t>
            </a:r>
            <a:r>
              <a:rPr lang="zh-CN" altLang="en-US" sz="2400" spc="300" dirty="0"/>
              <a:t>层</a:t>
            </a:r>
            <a:endParaRPr lang="en-US" altLang="zh-CN" sz="2400" spc="300" dirty="0"/>
          </a:p>
        </p:txBody>
      </p:sp>
      <p:sp>
        <p:nvSpPr>
          <p:cNvPr id="4" name="灯片编号占位符 3"/>
          <p:cNvSpPr>
            <a:spLocks noGrp="1"/>
          </p:cNvSpPr>
          <p:nvPr>
            <p:ph type="sldNum" sz="quarter" idx="10"/>
          </p:nvPr>
        </p:nvSpPr>
        <p:spPr/>
        <p:txBody>
          <a:bodyPr/>
          <a:lstStyle/>
          <a:p>
            <a:fld id="{4A3F0588-731F-4E74-8DCB-8906B5D06DFF}" type="slidenum">
              <a:rPr lang="en-US" altLang="zh-CN" smtClean="0"/>
              <a:t>14</a:t>
            </a:fld>
            <a:endParaRPr lang="en-US" altLang="zh-CN"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3354765"/>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en-US" altLang="zh-CN" sz="2000" dirty="0">
                    <a:latin typeface="微软雅黑" pitchFamily="34" charset="-122"/>
                    <a:ea typeface="微软雅黑" pitchFamily="34" charset="-122"/>
                  </a:rPr>
                  <a:t>MLP-1</a:t>
                </a:r>
                <a:r>
                  <a:rPr lang="zh-CN" altLang="en-US" sz="2000" dirty="0">
                    <a:latin typeface="微软雅黑" pitchFamily="34" charset="-122"/>
                    <a:ea typeface="微软雅黑" pitchFamily="34" charset="-122"/>
                  </a:rPr>
                  <a:t>：</a:t>
                </a:r>
                <a14:m>
                  <m:oMath xmlns:m="http://schemas.openxmlformats.org/officeDocument/2006/math">
                    <m:r>
                      <a:rPr lang="en-US" altLang="zh-CN" sz="2000" b="0" i="1" smtClean="0">
                        <a:latin typeface="Cambria Math" panose="02040503050406030204" pitchFamily="18" charset="0"/>
                        <a:ea typeface="微软雅黑" pitchFamily="34" charset="-122"/>
                      </a:rPr>
                      <m:t>𝑌</m:t>
                    </m:r>
                    <m:r>
                      <a:rPr lang="en-US" altLang="zh-CN" sz="2000" b="0" i="1" smtClean="0">
                        <a:latin typeface="Cambria Math" panose="02040503050406030204" pitchFamily="18" charset="0"/>
                        <a:ea typeface="微软雅黑" pitchFamily="34" charset="-122"/>
                      </a:rPr>
                      <m:t>=</m:t>
                    </m:r>
                    <m:r>
                      <a:rPr lang="en-US" altLang="zh-CN" sz="2000" b="0" i="1" smtClean="0">
                        <a:latin typeface="Cambria Math" panose="02040503050406030204" pitchFamily="18" charset="0"/>
                        <a:ea typeface="微软雅黑" pitchFamily="34" charset="-122"/>
                      </a:rPr>
                      <m:t>𝐺𝑒𝐿𝑢</m:t>
                    </m:r>
                    <m:r>
                      <a:rPr lang="en-US" altLang="zh-CN" sz="2000" b="0" i="1" smtClean="0">
                        <a:latin typeface="Cambria Math" panose="02040503050406030204" pitchFamily="18" charset="0"/>
                        <a:ea typeface="微软雅黑" pitchFamily="34" charset="-122"/>
                      </a:rPr>
                      <m:t>(</m:t>
                    </m:r>
                    <m:r>
                      <a:rPr lang="en-US" altLang="zh-CN" sz="2000" b="0" i="1" smtClean="0">
                        <a:latin typeface="Cambria Math" panose="02040503050406030204" pitchFamily="18" charset="0"/>
                        <a:ea typeface="微软雅黑" pitchFamily="34" charset="-122"/>
                      </a:rPr>
                      <m:t>𝑋𝐴</m:t>
                    </m:r>
                    <m:r>
                      <a:rPr lang="en-US" altLang="zh-CN" sz="2000" b="0" i="1" smtClean="0">
                        <a:latin typeface="Cambria Math" panose="02040503050406030204" pitchFamily="18" charset="0"/>
                        <a:ea typeface="微软雅黑" pitchFamily="34" charset="-122"/>
                      </a:rPr>
                      <m:t>)</m:t>
                    </m:r>
                  </m:oMath>
                </a14:m>
                <a:endParaRPr lang="en-US" altLang="zh-CN" sz="2000" dirty="0">
                  <a:latin typeface="微软雅黑" pitchFamily="34" charset="-122"/>
                  <a:ea typeface="微软雅黑" pitchFamily="34" charset="-122"/>
                </a:endParaRPr>
              </a:p>
              <a:p>
                <a:pPr marL="800100" lvl="2"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按列切分 </a:t>
                </a:r>
                <a14:m>
                  <m:oMath xmlns:m="http://schemas.openxmlformats.org/officeDocument/2006/math">
                    <m:r>
                      <a:rPr lang="en-US" altLang="zh-CN" sz="1600" b="0" i="1" smtClean="0">
                        <a:latin typeface="Cambria Math" panose="02040503050406030204" pitchFamily="18" charset="0"/>
                        <a:ea typeface="微软雅黑" pitchFamily="34" charset="-122"/>
                      </a:rPr>
                      <m:t>𝐴</m:t>
                    </m:r>
                    <m:r>
                      <a:rPr lang="en-US" altLang="zh-CN" sz="1600" b="0" i="1" smtClean="0">
                        <a:latin typeface="Cambria Math" panose="02040503050406030204" pitchFamily="18" charset="0"/>
                        <a:ea typeface="微软雅黑" pitchFamily="34" charset="-122"/>
                      </a:rPr>
                      <m:t>=</m:t>
                    </m:r>
                    <m:d>
                      <m:dPr>
                        <m:begChr m:val="["/>
                        <m:endChr m:val="]"/>
                        <m:ctrlPr>
                          <a:rPr lang="en-US" altLang="zh-CN" sz="1600" b="0" i="1" smtClean="0">
                            <a:latin typeface="Cambria Math" panose="02040503050406030204" pitchFamily="18" charset="0"/>
                            <a:ea typeface="微软雅黑" pitchFamily="34" charset="-122"/>
                          </a:rPr>
                        </m:ctrlPr>
                      </m:dPr>
                      <m:e>
                        <m:sSub>
                          <m:sSubPr>
                            <m:ctrlPr>
                              <a:rPr lang="en-US" altLang="zh-CN" sz="1600" b="0" i="1" smtClean="0">
                                <a:latin typeface="Cambria Math" panose="02040503050406030204" pitchFamily="18" charset="0"/>
                                <a:ea typeface="微软雅黑" pitchFamily="34" charset="-122"/>
                              </a:rPr>
                            </m:ctrlPr>
                          </m:sSubPr>
                          <m:e>
                            <m:r>
                              <a:rPr lang="en-US" altLang="zh-CN" sz="1600" b="0" i="1" smtClean="0">
                                <a:latin typeface="Cambria Math" panose="02040503050406030204" pitchFamily="18" charset="0"/>
                                <a:ea typeface="微软雅黑" pitchFamily="34" charset="-122"/>
                              </a:rPr>
                              <m:t>𝐴</m:t>
                            </m:r>
                          </m:e>
                          <m:sub>
                            <m:r>
                              <a:rPr lang="en-US" altLang="zh-CN" sz="1600" b="0" i="1" smtClean="0">
                                <a:latin typeface="Cambria Math" panose="02040503050406030204" pitchFamily="18" charset="0"/>
                                <a:ea typeface="微软雅黑" pitchFamily="34" charset="-122"/>
                              </a:rPr>
                              <m:t>1</m:t>
                            </m:r>
                          </m:sub>
                        </m:sSub>
                        <m:r>
                          <a:rPr lang="en-US" altLang="zh-CN" sz="1600" b="0" i="1" smtClean="0">
                            <a:latin typeface="Cambria Math" panose="02040503050406030204" pitchFamily="18" charset="0"/>
                            <a:ea typeface="微软雅黑" pitchFamily="34" charset="-122"/>
                          </a:rPr>
                          <m:t>, </m:t>
                        </m:r>
                        <m:sSub>
                          <m:sSubPr>
                            <m:ctrlPr>
                              <a:rPr lang="en-US" altLang="zh-CN" sz="1600" b="0" i="1" smtClean="0">
                                <a:latin typeface="Cambria Math" panose="02040503050406030204" pitchFamily="18" charset="0"/>
                                <a:ea typeface="微软雅黑" pitchFamily="34" charset="-122"/>
                              </a:rPr>
                            </m:ctrlPr>
                          </m:sSubPr>
                          <m:e>
                            <m:r>
                              <a:rPr lang="en-US" altLang="zh-CN" sz="1600" b="0" i="1" smtClean="0">
                                <a:latin typeface="Cambria Math" panose="02040503050406030204" pitchFamily="18" charset="0"/>
                                <a:ea typeface="微软雅黑" pitchFamily="34" charset="-122"/>
                              </a:rPr>
                              <m:t>𝐴</m:t>
                            </m:r>
                          </m:e>
                          <m:sub>
                            <m:r>
                              <a:rPr lang="en-US" altLang="zh-CN" sz="1600" b="0" i="1" smtClean="0">
                                <a:latin typeface="Cambria Math" panose="02040503050406030204" pitchFamily="18" charset="0"/>
                                <a:ea typeface="微软雅黑" pitchFamily="34" charset="-122"/>
                              </a:rPr>
                              <m:t>2</m:t>
                            </m:r>
                          </m:sub>
                        </m:sSub>
                      </m:e>
                    </m:d>
                    <m:r>
                      <a:rPr lang="en-US" altLang="zh-CN" sz="1600" b="0" i="1" smtClean="0">
                        <a:latin typeface="Cambria Math" panose="02040503050406030204" pitchFamily="18" charset="0"/>
                        <a:ea typeface="微软雅黑" pitchFamily="34" charset="-122"/>
                      </a:rPr>
                      <m:t>    </m:t>
                    </m:r>
                    <m:r>
                      <a:rPr lang="en-US" altLang="zh-CN" sz="1600" b="0" i="1" smtClean="0">
                        <a:latin typeface="Cambria Math" panose="02040503050406030204" pitchFamily="18" charset="0"/>
                        <a:ea typeface="微软雅黑" pitchFamily="34" charset="-122"/>
                      </a:rPr>
                      <m:t>𝑋𝐴</m:t>
                    </m:r>
                    <m:r>
                      <a:rPr lang="en-US" altLang="zh-CN" sz="1600" b="0" i="1" smtClean="0">
                        <a:latin typeface="Cambria Math" panose="02040503050406030204" pitchFamily="18" charset="0"/>
                        <a:ea typeface="微软雅黑" pitchFamily="34" charset="-122"/>
                      </a:rPr>
                      <m:t>=</m:t>
                    </m:r>
                    <m:d>
                      <m:dPr>
                        <m:begChr m:val="["/>
                        <m:endChr m:val="]"/>
                        <m:ctrlPr>
                          <a:rPr lang="en-US" altLang="zh-CN" sz="1600" i="1">
                            <a:latin typeface="Cambria Math" panose="02040503050406030204" pitchFamily="18" charset="0"/>
                            <a:ea typeface="微软雅黑" pitchFamily="34" charset="-122"/>
                          </a:rPr>
                        </m:ctrlPr>
                      </m:dPr>
                      <m:e>
                        <m:sSub>
                          <m:sSubPr>
                            <m:ctrlPr>
                              <a:rPr lang="en-US" altLang="zh-CN" sz="1600" i="1">
                                <a:latin typeface="Cambria Math" panose="02040503050406030204" pitchFamily="18" charset="0"/>
                                <a:ea typeface="微软雅黑" pitchFamily="34" charset="-122"/>
                              </a:rPr>
                            </m:ctrlPr>
                          </m:sSubPr>
                          <m:e>
                            <m:r>
                              <a:rPr lang="en-US" altLang="zh-CN" sz="1600" b="0" i="1" smtClean="0">
                                <a:latin typeface="Cambria Math" panose="02040503050406030204" pitchFamily="18" charset="0"/>
                                <a:ea typeface="微软雅黑" pitchFamily="34" charset="-122"/>
                              </a:rPr>
                              <m:t>𝑋</m:t>
                            </m:r>
                            <m:r>
                              <a:rPr lang="en-US" altLang="zh-CN" sz="1600" i="1">
                                <a:latin typeface="Cambria Math" panose="02040503050406030204" pitchFamily="18" charset="0"/>
                                <a:ea typeface="微软雅黑" pitchFamily="34" charset="-122"/>
                              </a:rPr>
                              <m:t>𝐴</m:t>
                            </m:r>
                          </m:e>
                          <m:sub>
                            <m:r>
                              <a:rPr lang="en-US" altLang="zh-CN" sz="1600" i="1">
                                <a:latin typeface="Cambria Math" panose="02040503050406030204" pitchFamily="18" charset="0"/>
                                <a:ea typeface="微软雅黑" pitchFamily="34" charset="-122"/>
                              </a:rPr>
                              <m:t>1</m:t>
                            </m:r>
                          </m:sub>
                        </m:sSub>
                        <m:r>
                          <a:rPr lang="en-US" altLang="zh-CN" sz="1600" i="1">
                            <a:latin typeface="Cambria Math" panose="02040503050406030204" pitchFamily="18" charset="0"/>
                            <a:ea typeface="微软雅黑" pitchFamily="34" charset="-122"/>
                          </a:rPr>
                          <m:t>, </m:t>
                        </m:r>
                        <m:sSub>
                          <m:sSubPr>
                            <m:ctrlPr>
                              <a:rPr lang="en-US" altLang="zh-CN" sz="1600" i="1">
                                <a:latin typeface="Cambria Math" panose="02040503050406030204" pitchFamily="18" charset="0"/>
                                <a:ea typeface="微软雅黑" pitchFamily="34" charset="-122"/>
                              </a:rPr>
                            </m:ctrlPr>
                          </m:sSubPr>
                          <m:e>
                            <m:r>
                              <a:rPr lang="en-US" altLang="zh-CN" sz="1600" b="0" i="1" smtClean="0">
                                <a:latin typeface="Cambria Math" panose="02040503050406030204" pitchFamily="18" charset="0"/>
                                <a:ea typeface="微软雅黑" pitchFamily="34" charset="-122"/>
                              </a:rPr>
                              <m:t>𝑋</m:t>
                            </m:r>
                            <m:r>
                              <a:rPr lang="en-US" altLang="zh-CN" sz="1600" i="1">
                                <a:latin typeface="Cambria Math" panose="02040503050406030204" pitchFamily="18" charset="0"/>
                                <a:ea typeface="微软雅黑" pitchFamily="34" charset="-122"/>
                              </a:rPr>
                              <m:t>𝐴</m:t>
                            </m:r>
                          </m:e>
                          <m:sub>
                            <m:r>
                              <a:rPr lang="en-US" altLang="zh-CN" sz="1600" i="1">
                                <a:latin typeface="Cambria Math" panose="02040503050406030204" pitchFamily="18" charset="0"/>
                                <a:ea typeface="微软雅黑" pitchFamily="34" charset="-122"/>
                              </a:rPr>
                              <m:t>2</m:t>
                            </m:r>
                          </m:sub>
                        </m:sSub>
                      </m:e>
                    </m:d>
                  </m:oMath>
                </a14:m>
                <a:endParaRPr lang="en-US" altLang="zh-CN" sz="1600" dirty="0">
                  <a:latin typeface="微软雅黑" pitchFamily="34" charset="-122"/>
                  <a:ea typeface="微软雅黑" pitchFamily="34" charset="-122"/>
                </a:endParaRPr>
              </a:p>
              <a:p>
                <a:pPr marL="800100" lvl="2" indent="-342900" algn="just">
                  <a:lnSpc>
                    <a:spcPct val="150000"/>
                  </a:lnSpc>
                  <a:buClr>
                    <a:srgbClr val="1F497D"/>
                  </a:buClr>
                  <a:buFont typeface="Wingdings" panose="05000000000000000000" pitchFamily="2" charset="2"/>
                  <a:buChar char="n"/>
                </a:pPr>
                <a14:m>
                  <m:oMath xmlns:m="http://schemas.openxmlformats.org/officeDocument/2006/math">
                    <m:r>
                      <a:rPr lang="en-US" altLang="zh-CN" sz="1600" b="0" i="1" smtClean="0">
                        <a:latin typeface="Cambria Math" panose="02040503050406030204" pitchFamily="18" charset="0"/>
                        <a:ea typeface="微软雅黑" pitchFamily="34" charset="-122"/>
                      </a:rPr>
                      <m:t>𝑌</m:t>
                    </m:r>
                    <m:r>
                      <a:rPr lang="en-US" altLang="zh-CN" sz="1600" b="0" i="1" smtClean="0">
                        <a:latin typeface="Cambria Math" panose="02040503050406030204" pitchFamily="18" charset="0"/>
                        <a:ea typeface="微软雅黑" pitchFamily="34" charset="-122"/>
                      </a:rPr>
                      <m:t>=</m:t>
                    </m:r>
                    <m:d>
                      <m:dPr>
                        <m:begChr m:val="["/>
                        <m:endChr m:val="]"/>
                        <m:ctrlPr>
                          <a:rPr lang="en-US" altLang="zh-CN" sz="1600" b="0" i="1" smtClean="0">
                            <a:latin typeface="Cambria Math" panose="02040503050406030204" pitchFamily="18" charset="0"/>
                            <a:ea typeface="微软雅黑" pitchFamily="34" charset="-122"/>
                          </a:rPr>
                        </m:ctrlPr>
                      </m:dPr>
                      <m:e>
                        <m:sSub>
                          <m:sSubPr>
                            <m:ctrlPr>
                              <a:rPr lang="en-US" altLang="zh-CN" sz="1600" b="0" i="1" smtClean="0">
                                <a:latin typeface="Cambria Math" panose="02040503050406030204" pitchFamily="18" charset="0"/>
                                <a:ea typeface="微软雅黑" pitchFamily="34" charset="-122"/>
                              </a:rPr>
                            </m:ctrlPr>
                          </m:sSubPr>
                          <m:e>
                            <m:r>
                              <a:rPr lang="en-US" altLang="zh-CN" sz="1600" b="0" i="1" smtClean="0">
                                <a:latin typeface="Cambria Math" panose="02040503050406030204" pitchFamily="18" charset="0"/>
                                <a:ea typeface="微软雅黑" pitchFamily="34" charset="-122"/>
                              </a:rPr>
                              <m:t>𝑌</m:t>
                            </m:r>
                          </m:e>
                          <m:sub>
                            <m:r>
                              <a:rPr lang="en-US" altLang="zh-CN" sz="1600" b="0" i="1" smtClean="0">
                                <a:latin typeface="Cambria Math" panose="02040503050406030204" pitchFamily="18" charset="0"/>
                                <a:ea typeface="微软雅黑" pitchFamily="34" charset="-122"/>
                              </a:rPr>
                              <m:t>1</m:t>
                            </m:r>
                          </m:sub>
                        </m:sSub>
                        <m:r>
                          <a:rPr lang="en-US" altLang="zh-CN" sz="1600" b="0" i="1" smtClean="0">
                            <a:latin typeface="Cambria Math" panose="02040503050406030204" pitchFamily="18" charset="0"/>
                            <a:ea typeface="微软雅黑" pitchFamily="34" charset="-122"/>
                          </a:rPr>
                          <m:t>, </m:t>
                        </m:r>
                        <m:sSub>
                          <m:sSubPr>
                            <m:ctrlPr>
                              <a:rPr lang="en-US" altLang="zh-CN" sz="1600" b="0" i="1" smtClean="0">
                                <a:latin typeface="Cambria Math" panose="02040503050406030204" pitchFamily="18" charset="0"/>
                                <a:ea typeface="微软雅黑" pitchFamily="34" charset="-122"/>
                              </a:rPr>
                            </m:ctrlPr>
                          </m:sSubPr>
                          <m:e>
                            <m:r>
                              <a:rPr lang="en-US" altLang="zh-CN" sz="1600" b="0" i="1" smtClean="0">
                                <a:latin typeface="Cambria Math" panose="02040503050406030204" pitchFamily="18" charset="0"/>
                                <a:ea typeface="微软雅黑" pitchFamily="34" charset="-122"/>
                              </a:rPr>
                              <m:t>𝑌</m:t>
                            </m:r>
                          </m:e>
                          <m:sub>
                            <m:r>
                              <a:rPr lang="en-US" altLang="zh-CN" sz="1600" b="0" i="1" smtClean="0">
                                <a:latin typeface="Cambria Math" panose="02040503050406030204" pitchFamily="18" charset="0"/>
                                <a:ea typeface="微软雅黑" pitchFamily="34" charset="-122"/>
                              </a:rPr>
                              <m:t>2</m:t>
                            </m:r>
                          </m:sub>
                        </m:sSub>
                      </m:e>
                    </m:d>
                    <m:r>
                      <a:rPr lang="en-US" altLang="zh-CN" sz="1600" b="0" i="1" smtClean="0">
                        <a:latin typeface="Cambria Math" panose="02040503050406030204" pitchFamily="18" charset="0"/>
                        <a:ea typeface="微软雅黑" pitchFamily="34" charset="-122"/>
                      </a:rPr>
                      <m:t> =</m:t>
                    </m:r>
                    <m:d>
                      <m:dPr>
                        <m:begChr m:val="["/>
                        <m:endChr m:val="]"/>
                        <m:ctrlPr>
                          <a:rPr lang="en-US" altLang="zh-CN" sz="1600" i="1">
                            <a:latin typeface="Cambria Math" panose="02040503050406030204" pitchFamily="18" charset="0"/>
                            <a:ea typeface="微软雅黑" pitchFamily="34" charset="-122"/>
                          </a:rPr>
                        </m:ctrlPr>
                      </m:dPr>
                      <m:e>
                        <m:r>
                          <a:rPr lang="en-US" altLang="zh-CN" sz="1600" b="0" i="1" smtClean="0">
                            <a:latin typeface="Cambria Math" panose="02040503050406030204" pitchFamily="18" charset="0"/>
                            <a:ea typeface="微软雅黑" pitchFamily="34" charset="-122"/>
                          </a:rPr>
                          <m:t>𝐺𝑒𝐿𝑢</m:t>
                        </m:r>
                        <m:r>
                          <a:rPr lang="en-US" altLang="zh-CN" sz="1600" b="0" i="1" smtClean="0">
                            <a:latin typeface="Cambria Math" panose="02040503050406030204" pitchFamily="18" charset="0"/>
                            <a:ea typeface="微软雅黑" pitchFamily="34" charset="-122"/>
                          </a:rPr>
                          <m:t>(</m:t>
                        </m:r>
                        <m:sSub>
                          <m:sSubPr>
                            <m:ctrlPr>
                              <a:rPr lang="en-US" altLang="zh-CN" sz="1600" i="1">
                                <a:latin typeface="Cambria Math" panose="02040503050406030204" pitchFamily="18" charset="0"/>
                                <a:ea typeface="微软雅黑" pitchFamily="34" charset="-122"/>
                              </a:rPr>
                            </m:ctrlPr>
                          </m:sSubPr>
                          <m:e>
                            <m:r>
                              <a:rPr lang="en-US" altLang="zh-CN" sz="1600" i="1">
                                <a:latin typeface="Cambria Math" panose="02040503050406030204" pitchFamily="18" charset="0"/>
                                <a:ea typeface="微软雅黑" pitchFamily="34" charset="-122"/>
                              </a:rPr>
                              <m:t>𝑋𝐴</m:t>
                            </m:r>
                          </m:e>
                          <m:sub>
                            <m:r>
                              <a:rPr lang="en-US" altLang="zh-CN" sz="1600" i="1">
                                <a:latin typeface="Cambria Math" panose="02040503050406030204" pitchFamily="18" charset="0"/>
                                <a:ea typeface="微软雅黑" pitchFamily="34" charset="-122"/>
                              </a:rPr>
                              <m:t>1</m:t>
                            </m:r>
                          </m:sub>
                        </m:sSub>
                        <m:r>
                          <a:rPr lang="en-US" altLang="zh-CN" sz="1600" b="0" i="1" smtClean="0">
                            <a:latin typeface="Cambria Math" panose="02040503050406030204" pitchFamily="18" charset="0"/>
                            <a:ea typeface="微软雅黑" pitchFamily="34" charset="-122"/>
                          </a:rPr>
                          <m:t>)</m:t>
                        </m:r>
                        <m:r>
                          <a:rPr lang="en-US" altLang="zh-CN" sz="1600" i="1">
                            <a:latin typeface="Cambria Math" panose="02040503050406030204" pitchFamily="18" charset="0"/>
                            <a:ea typeface="微软雅黑" pitchFamily="34" charset="-122"/>
                          </a:rPr>
                          <m:t>,</m:t>
                        </m:r>
                        <m:r>
                          <a:rPr lang="en-US" altLang="zh-CN" sz="1600" i="1">
                            <a:latin typeface="Cambria Math" panose="02040503050406030204" pitchFamily="18" charset="0"/>
                            <a:ea typeface="微软雅黑" pitchFamily="34" charset="-122"/>
                          </a:rPr>
                          <m:t>𝐺𝑒𝐿𝑢</m:t>
                        </m:r>
                        <m:r>
                          <a:rPr lang="en-US" altLang="zh-CN" sz="1600" i="1">
                            <a:latin typeface="Cambria Math" panose="02040503050406030204" pitchFamily="18" charset="0"/>
                            <a:ea typeface="微软雅黑" pitchFamily="34" charset="-122"/>
                          </a:rPr>
                          <m:t>(</m:t>
                        </m:r>
                        <m:sSub>
                          <m:sSubPr>
                            <m:ctrlPr>
                              <a:rPr lang="en-US" altLang="zh-CN" sz="1600" i="1">
                                <a:latin typeface="Cambria Math" panose="02040503050406030204" pitchFamily="18" charset="0"/>
                                <a:ea typeface="微软雅黑" pitchFamily="34" charset="-122"/>
                              </a:rPr>
                            </m:ctrlPr>
                          </m:sSubPr>
                          <m:e>
                            <m:r>
                              <a:rPr lang="en-US" altLang="zh-CN" sz="1600" i="1">
                                <a:latin typeface="Cambria Math" panose="02040503050406030204" pitchFamily="18" charset="0"/>
                                <a:ea typeface="微软雅黑" pitchFamily="34" charset="-122"/>
                              </a:rPr>
                              <m:t>𝑋𝐴</m:t>
                            </m:r>
                          </m:e>
                          <m:sub>
                            <m:r>
                              <a:rPr lang="en-US" altLang="zh-CN" sz="1600" b="0" i="1" smtClean="0">
                                <a:latin typeface="Cambria Math" panose="02040503050406030204" pitchFamily="18" charset="0"/>
                                <a:ea typeface="微软雅黑" pitchFamily="34" charset="-122"/>
                              </a:rPr>
                              <m:t>2</m:t>
                            </m:r>
                          </m:sub>
                        </m:sSub>
                        <m:r>
                          <a:rPr lang="en-US" altLang="zh-CN" sz="1600" i="1">
                            <a:latin typeface="Cambria Math" panose="02040503050406030204" pitchFamily="18" charset="0"/>
                            <a:ea typeface="微软雅黑" pitchFamily="34" charset="-122"/>
                          </a:rPr>
                          <m:t>)</m:t>
                        </m:r>
                      </m:e>
                    </m:d>
                  </m:oMath>
                </a14:m>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en-US" altLang="zh-CN" sz="2000" dirty="0">
                    <a:ea typeface="微软雅黑" pitchFamily="34" charset="-122"/>
                  </a:rPr>
                  <a:t>MLP-2</a:t>
                </a:r>
                <a:r>
                  <a:rPr lang="zh-CN" altLang="en-US" sz="2000" dirty="0">
                    <a:ea typeface="微软雅黑" pitchFamily="34" charset="-122"/>
                  </a:rPr>
                  <a:t>：</a:t>
                </a:r>
                <a14:m>
                  <m:oMath xmlns:m="http://schemas.openxmlformats.org/officeDocument/2006/math">
                    <m:r>
                      <a:rPr lang="en-US" altLang="zh-CN" sz="2000" i="1">
                        <a:latin typeface="Cambria Math" panose="02040503050406030204" pitchFamily="18" charset="0"/>
                        <a:ea typeface="微软雅黑" pitchFamily="34" charset="-122"/>
                      </a:rPr>
                      <m:t>𝑍</m:t>
                    </m:r>
                    <m:r>
                      <a:rPr lang="en-US" altLang="zh-CN" sz="2000" i="1">
                        <a:latin typeface="Cambria Math" panose="02040503050406030204" pitchFamily="18" charset="0"/>
                        <a:ea typeface="微软雅黑" pitchFamily="34" charset="-122"/>
                      </a:rPr>
                      <m:t>=</m:t>
                    </m:r>
                    <m:r>
                      <a:rPr lang="en-US" altLang="zh-CN" sz="2000" i="1">
                        <a:latin typeface="Cambria Math" panose="02040503050406030204" pitchFamily="18" charset="0"/>
                        <a:ea typeface="微软雅黑" pitchFamily="34" charset="-122"/>
                      </a:rPr>
                      <m:t>𝐷𝑟𝑜𝑝𝑜𝑢𝑡</m:t>
                    </m:r>
                    <m:r>
                      <a:rPr lang="en-US" altLang="zh-CN" sz="2000" i="1">
                        <a:latin typeface="Cambria Math" panose="02040503050406030204" pitchFamily="18" charset="0"/>
                        <a:ea typeface="微软雅黑" pitchFamily="34" charset="-122"/>
                      </a:rPr>
                      <m:t>(</m:t>
                    </m:r>
                    <m:r>
                      <a:rPr lang="en-US" altLang="zh-CN" sz="2000" i="1">
                        <a:latin typeface="Cambria Math" panose="02040503050406030204" pitchFamily="18" charset="0"/>
                        <a:ea typeface="微软雅黑" pitchFamily="34" charset="-122"/>
                      </a:rPr>
                      <m:t>𝑌𝐵</m:t>
                    </m:r>
                    <m:r>
                      <a:rPr lang="en-US" altLang="zh-CN" sz="2000" i="1">
                        <a:latin typeface="Cambria Math" panose="02040503050406030204" pitchFamily="18" charset="0"/>
                        <a:ea typeface="微软雅黑" pitchFamily="34" charset="-122"/>
                      </a:rPr>
                      <m:t>)</m:t>
                    </m:r>
                  </m:oMath>
                </a14:m>
                <a:endParaRPr lang="en-US" altLang="zh-CN" sz="2000" i="1" dirty="0">
                  <a:latin typeface="微软雅黑" pitchFamily="34" charset="-122"/>
                  <a:ea typeface="微软雅黑" pitchFamily="34" charset="-122"/>
                </a:endParaRPr>
              </a:p>
              <a:p>
                <a:pPr marL="800100" lvl="2"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按行切分 </a:t>
                </a:r>
                <a14:m>
                  <m:oMath xmlns:m="http://schemas.openxmlformats.org/officeDocument/2006/math">
                    <m:r>
                      <a:rPr lang="en-US" altLang="zh-CN" sz="1600" b="0" i="1" smtClean="0">
                        <a:latin typeface="Cambria Math" panose="02040503050406030204" pitchFamily="18" charset="0"/>
                        <a:ea typeface="微软雅黑" pitchFamily="34" charset="-122"/>
                      </a:rPr>
                      <m:t>𝐵</m:t>
                    </m:r>
                    <m:r>
                      <a:rPr lang="en-US" altLang="zh-CN" sz="1600" b="0" i="1" smtClean="0">
                        <a:latin typeface="Cambria Math" panose="02040503050406030204" pitchFamily="18" charset="0"/>
                        <a:ea typeface="微软雅黑" pitchFamily="34" charset="-122"/>
                      </a:rPr>
                      <m:t>=</m:t>
                    </m:r>
                    <m:sSup>
                      <m:sSupPr>
                        <m:ctrlPr>
                          <a:rPr lang="en-US" altLang="zh-CN" sz="1600" b="0" i="1" smtClean="0">
                            <a:latin typeface="Cambria Math" panose="02040503050406030204" pitchFamily="18" charset="0"/>
                            <a:ea typeface="微软雅黑" pitchFamily="34" charset="-122"/>
                          </a:rPr>
                        </m:ctrlPr>
                      </m:sSupPr>
                      <m:e>
                        <m:d>
                          <m:dPr>
                            <m:begChr m:val="["/>
                            <m:endChr m:val="]"/>
                            <m:ctrlPr>
                              <a:rPr lang="en-US" altLang="zh-CN" sz="1600" b="0" i="1" smtClean="0">
                                <a:latin typeface="Cambria Math" panose="02040503050406030204" pitchFamily="18" charset="0"/>
                                <a:ea typeface="微软雅黑" pitchFamily="34" charset="-122"/>
                              </a:rPr>
                            </m:ctrlPr>
                          </m:dPr>
                          <m:e>
                            <m:sSub>
                              <m:sSubPr>
                                <m:ctrlPr>
                                  <a:rPr lang="en-US" altLang="zh-CN" sz="1600" b="0" i="1" smtClean="0">
                                    <a:latin typeface="Cambria Math" panose="02040503050406030204" pitchFamily="18" charset="0"/>
                                    <a:ea typeface="微软雅黑" pitchFamily="34" charset="-122"/>
                                  </a:rPr>
                                </m:ctrlPr>
                              </m:sSubPr>
                              <m:e>
                                <m:r>
                                  <a:rPr lang="en-US" altLang="zh-CN" sz="1600" b="0" i="1" smtClean="0">
                                    <a:latin typeface="Cambria Math" panose="02040503050406030204" pitchFamily="18" charset="0"/>
                                    <a:ea typeface="微软雅黑" pitchFamily="34" charset="-122"/>
                                  </a:rPr>
                                  <m:t>𝐵</m:t>
                                </m:r>
                              </m:e>
                              <m:sub>
                                <m:r>
                                  <a:rPr lang="en-US" altLang="zh-CN" sz="1600" b="0" i="1" smtClean="0">
                                    <a:latin typeface="Cambria Math" panose="02040503050406030204" pitchFamily="18" charset="0"/>
                                    <a:ea typeface="微软雅黑" pitchFamily="34" charset="-122"/>
                                  </a:rPr>
                                  <m:t>1</m:t>
                                </m:r>
                              </m:sub>
                            </m:sSub>
                            <m:r>
                              <a:rPr lang="en-US" altLang="zh-CN" sz="1600" b="0" i="1" smtClean="0">
                                <a:latin typeface="Cambria Math" panose="02040503050406030204" pitchFamily="18" charset="0"/>
                                <a:ea typeface="微软雅黑" pitchFamily="34" charset="-122"/>
                              </a:rPr>
                              <m:t>,</m:t>
                            </m:r>
                            <m:sSub>
                              <m:sSubPr>
                                <m:ctrlPr>
                                  <a:rPr lang="en-US" altLang="zh-CN" sz="1600" i="1">
                                    <a:latin typeface="Cambria Math" panose="02040503050406030204" pitchFamily="18" charset="0"/>
                                    <a:ea typeface="微软雅黑" pitchFamily="34" charset="-122"/>
                                  </a:rPr>
                                </m:ctrlPr>
                              </m:sSubPr>
                              <m:e>
                                <m:r>
                                  <a:rPr lang="en-US" altLang="zh-CN" sz="1600" i="1">
                                    <a:latin typeface="Cambria Math" panose="02040503050406030204" pitchFamily="18" charset="0"/>
                                    <a:ea typeface="微软雅黑" pitchFamily="34" charset="-122"/>
                                  </a:rPr>
                                  <m:t>𝐵</m:t>
                                </m:r>
                              </m:e>
                              <m:sub>
                                <m:r>
                                  <a:rPr lang="en-US" altLang="zh-CN" sz="1600" b="0" i="1" smtClean="0">
                                    <a:latin typeface="Cambria Math" panose="02040503050406030204" pitchFamily="18" charset="0"/>
                                    <a:ea typeface="微软雅黑" pitchFamily="34" charset="-122"/>
                                  </a:rPr>
                                  <m:t>2</m:t>
                                </m:r>
                              </m:sub>
                            </m:sSub>
                          </m:e>
                        </m:d>
                      </m:e>
                      <m:sup>
                        <m:r>
                          <a:rPr lang="en-US" altLang="zh-CN" sz="1600" b="0" i="1" smtClean="0">
                            <a:latin typeface="Cambria Math" panose="02040503050406030204" pitchFamily="18" charset="0"/>
                            <a:ea typeface="微软雅黑" pitchFamily="34" charset="-122"/>
                          </a:rPr>
                          <m:t>𝑇</m:t>
                        </m:r>
                      </m:sup>
                    </m:sSup>
                    <m:r>
                      <a:rPr lang="en-US" altLang="zh-CN" sz="1600" b="0" i="1" smtClean="0">
                        <a:latin typeface="Cambria Math" panose="02040503050406030204" pitchFamily="18" charset="0"/>
                        <a:ea typeface="微软雅黑" pitchFamily="34" charset="-122"/>
                      </a:rPr>
                      <m:t>  </m:t>
                    </m:r>
                    <m:r>
                      <a:rPr lang="en-US" altLang="zh-CN" sz="1600" i="1">
                        <a:latin typeface="Cambria Math" panose="02040503050406030204" pitchFamily="18" charset="0"/>
                        <a:ea typeface="微软雅黑" pitchFamily="34" charset="-122"/>
                      </a:rPr>
                      <m:t>𝑌</m:t>
                    </m:r>
                    <m:r>
                      <a:rPr lang="en-US" altLang="zh-CN" sz="1600" i="1">
                        <a:latin typeface="Cambria Math" panose="02040503050406030204" pitchFamily="18" charset="0"/>
                        <a:ea typeface="微软雅黑" pitchFamily="34" charset="-122"/>
                      </a:rPr>
                      <m:t>=</m:t>
                    </m:r>
                    <m:d>
                      <m:dPr>
                        <m:begChr m:val="["/>
                        <m:endChr m:val="]"/>
                        <m:ctrlPr>
                          <a:rPr lang="en-US" altLang="zh-CN" sz="1600" i="1">
                            <a:latin typeface="Cambria Math" panose="02040503050406030204" pitchFamily="18" charset="0"/>
                            <a:ea typeface="微软雅黑" pitchFamily="34" charset="-122"/>
                          </a:rPr>
                        </m:ctrlPr>
                      </m:dPr>
                      <m:e>
                        <m:sSub>
                          <m:sSubPr>
                            <m:ctrlPr>
                              <a:rPr lang="en-US" altLang="zh-CN" sz="1600" i="1">
                                <a:latin typeface="Cambria Math" panose="02040503050406030204" pitchFamily="18" charset="0"/>
                                <a:ea typeface="微软雅黑" pitchFamily="34" charset="-122"/>
                              </a:rPr>
                            </m:ctrlPr>
                          </m:sSubPr>
                          <m:e>
                            <m:r>
                              <a:rPr lang="en-US" altLang="zh-CN" sz="1600" i="1">
                                <a:latin typeface="Cambria Math" panose="02040503050406030204" pitchFamily="18" charset="0"/>
                                <a:ea typeface="微软雅黑" pitchFamily="34" charset="-122"/>
                              </a:rPr>
                              <m:t>𝑌</m:t>
                            </m:r>
                          </m:e>
                          <m:sub>
                            <m:r>
                              <a:rPr lang="en-US" altLang="zh-CN" sz="1600" i="1">
                                <a:latin typeface="Cambria Math" panose="02040503050406030204" pitchFamily="18" charset="0"/>
                                <a:ea typeface="微软雅黑" pitchFamily="34" charset="-122"/>
                              </a:rPr>
                              <m:t>1</m:t>
                            </m:r>
                          </m:sub>
                        </m:sSub>
                        <m:r>
                          <a:rPr lang="en-US" altLang="zh-CN" sz="1600" i="1">
                            <a:latin typeface="Cambria Math" panose="02040503050406030204" pitchFamily="18" charset="0"/>
                            <a:ea typeface="微软雅黑" pitchFamily="34" charset="-122"/>
                          </a:rPr>
                          <m:t>, </m:t>
                        </m:r>
                        <m:sSub>
                          <m:sSubPr>
                            <m:ctrlPr>
                              <a:rPr lang="en-US" altLang="zh-CN" sz="1600" i="1">
                                <a:latin typeface="Cambria Math" panose="02040503050406030204" pitchFamily="18" charset="0"/>
                                <a:ea typeface="微软雅黑" pitchFamily="34" charset="-122"/>
                              </a:rPr>
                            </m:ctrlPr>
                          </m:sSubPr>
                          <m:e>
                            <m:r>
                              <a:rPr lang="en-US" altLang="zh-CN" sz="1600" i="1">
                                <a:latin typeface="Cambria Math" panose="02040503050406030204" pitchFamily="18" charset="0"/>
                                <a:ea typeface="微软雅黑" pitchFamily="34" charset="-122"/>
                              </a:rPr>
                              <m:t>𝑌</m:t>
                            </m:r>
                          </m:e>
                          <m:sub>
                            <m:r>
                              <a:rPr lang="en-US" altLang="zh-CN" sz="1600" i="1">
                                <a:latin typeface="Cambria Math" panose="02040503050406030204" pitchFamily="18" charset="0"/>
                                <a:ea typeface="微软雅黑" pitchFamily="34" charset="-122"/>
                              </a:rPr>
                              <m:t>2</m:t>
                            </m:r>
                          </m:sub>
                        </m:sSub>
                      </m:e>
                    </m:d>
                    <m:r>
                      <a:rPr lang="en-US" altLang="zh-CN" sz="1600" b="0" i="1" smtClean="0">
                        <a:latin typeface="Cambria Math" panose="02040503050406030204" pitchFamily="18" charset="0"/>
                        <a:ea typeface="微软雅黑" pitchFamily="34" charset="-122"/>
                      </a:rPr>
                      <m:t> </m:t>
                    </m:r>
                  </m:oMath>
                </a14:m>
                <a:endParaRPr lang="en-US" altLang="zh-CN" sz="1600" b="0" i="1" dirty="0">
                  <a:latin typeface="Cambria Math" panose="02040503050406030204" pitchFamily="18" charset="0"/>
                  <a:ea typeface="微软雅黑" pitchFamily="34" charset="-122"/>
                </a:endParaRPr>
              </a:p>
              <a:p>
                <a:pPr marL="800100" lvl="2" indent="-342900" algn="just">
                  <a:lnSpc>
                    <a:spcPct val="150000"/>
                  </a:lnSpc>
                  <a:buClr>
                    <a:srgbClr val="1F497D"/>
                  </a:buClr>
                  <a:buFont typeface="Wingdings" panose="05000000000000000000" pitchFamily="2" charset="2"/>
                  <a:buChar char="n"/>
                </a:pPr>
                <a14:m>
                  <m:oMath xmlns:m="http://schemas.openxmlformats.org/officeDocument/2006/math">
                    <m:r>
                      <a:rPr lang="en-US" altLang="zh-CN" sz="1600" b="0" i="1" smtClean="0">
                        <a:latin typeface="Cambria Math" panose="02040503050406030204" pitchFamily="18" charset="0"/>
                        <a:ea typeface="微软雅黑" pitchFamily="34" charset="-122"/>
                      </a:rPr>
                      <m:t>𝑌𝐵</m:t>
                    </m:r>
                    <m:r>
                      <a:rPr lang="en-US" altLang="zh-CN" sz="1600" b="0" i="1" smtClean="0">
                        <a:latin typeface="Cambria Math" panose="02040503050406030204" pitchFamily="18" charset="0"/>
                        <a:ea typeface="微软雅黑" pitchFamily="34" charset="-122"/>
                      </a:rPr>
                      <m:t>=</m:t>
                    </m:r>
                    <m:r>
                      <a:rPr lang="en-US" altLang="zh-CN" sz="1600" b="0" i="1" smtClean="0">
                        <a:latin typeface="Cambria Math" panose="02040503050406030204" pitchFamily="18" charset="0"/>
                        <a:ea typeface="微软雅黑" pitchFamily="34" charset="-122"/>
                      </a:rPr>
                      <m:t>𝐷𝑟𝑜𝑝𝑜𝑢𝑡</m:t>
                    </m:r>
                    <m:r>
                      <a:rPr lang="en-US" altLang="zh-CN" sz="1600" b="0" i="1" smtClean="0">
                        <a:latin typeface="Cambria Math" panose="02040503050406030204" pitchFamily="18" charset="0"/>
                        <a:ea typeface="微软雅黑" pitchFamily="34" charset="-122"/>
                      </a:rPr>
                      <m:t>(</m:t>
                    </m:r>
                    <m:sSub>
                      <m:sSubPr>
                        <m:ctrlPr>
                          <a:rPr lang="en-US" altLang="zh-CN" sz="1600" i="1">
                            <a:latin typeface="Cambria Math" panose="02040503050406030204" pitchFamily="18" charset="0"/>
                            <a:ea typeface="微软雅黑" pitchFamily="34" charset="-122"/>
                          </a:rPr>
                        </m:ctrlPr>
                      </m:sSubPr>
                      <m:e>
                        <m:r>
                          <a:rPr lang="en-US" altLang="zh-CN" sz="1600" i="1">
                            <a:latin typeface="Cambria Math" panose="02040503050406030204" pitchFamily="18" charset="0"/>
                            <a:ea typeface="微软雅黑" pitchFamily="34" charset="-122"/>
                          </a:rPr>
                          <m:t>𝑌</m:t>
                        </m:r>
                      </m:e>
                      <m:sub>
                        <m:r>
                          <a:rPr lang="en-US" altLang="zh-CN" sz="1600" i="1">
                            <a:latin typeface="Cambria Math" panose="02040503050406030204" pitchFamily="18" charset="0"/>
                            <a:ea typeface="微软雅黑" pitchFamily="34" charset="-122"/>
                          </a:rPr>
                          <m:t>1</m:t>
                        </m:r>
                      </m:sub>
                    </m:sSub>
                    <m:sSub>
                      <m:sSubPr>
                        <m:ctrlPr>
                          <a:rPr lang="en-US" altLang="zh-CN" sz="1600" i="1">
                            <a:latin typeface="Cambria Math" panose="02040503050406030204" pitchFamily="18" charset="0"/>
                            <a:ea typeface="微软雅黑" pitchFamily="34" charset="-122"/>
                          </a:rPr>
                        </m:ctrlPr>
                      </m:sSubPr>
                      <m:e>
                        <m:r>
                          <a:rPr lang="en-US" altLang="zh-CN" sz="1600" i="1">
                            <a:latin typeface="Cambria Math" panose="02040503050406030204" pitchFamily="18" charset="0"/>
                            <a:ea typeface="微软雅黑" pitchFamily="34" charset="-122"/>
                          </a:rPr>
                          <m:t>𝐵</m:t>
                        </m:r>
                      </m:e>
                      <m:sub>
                        <m:r>
                          <a:rPr lang="en-US" altLang="zh-CN" sz="1600" i="1">
                            <a:latin typeface="Cambria Math" panose="02040503050406030204" pitchFamily="18" charset="0"/>
                            <a:ea typeface="微软雅黑" pitchFamily="34" charset="-122"/>
                          </a:rPr>
                          <m:t>1</m:t>
                        </m:r>
                      </m:sub>
                    </m:sSub>
                    <m:r>
                      <a:rPr lang="en-US" altLang="zh-CN" sz="1600" b="0" i="1" smtClean="0">
                        <a:latin typeface="Cambria Math" panose="02040503050406030204" pitchFamily="18" charset="0"/>
                        <a:ea typeface="微软雅黑" pitchFamily="34" charset="-122"/>
                      </a:rPr>
                      <m:t>+</m:t>
                    </m:r>
                    <m:sSub>
                      <m:sSubPr>
                        <m:ctrlPr>
                          <a:rPr lang="en-US" altLang="zh-CN" sz="1600" i="1">
                            <a:latin typeface="Cambria Math" panose="02040503050406030204" pitchFamily="18" charset="0"/>
                            <a:ea typeface="微软雅黑" pitchFamily="34" charset="-122"/>
                          </a:rPr>
                        </m:ctrlPr>
                      </m:sSubPr>
                      <m:e>
                        <m:r>
                          <a:rPr lang="en-US" altLang="zh-CN" sz="1600" i="1">
                            <a:latin typeface="Cambria Math" panose="02040503050406030204" pitchFamily="18" charset="0"/>
                            <a:ea typeface="微软雅黑" pitchFamily="34" charset="-122"/>
                          </a:rPr>
                          <m:t>𝑌</m:t>
                        </m:r>
                      </m:e>
                      <m:sub>
                        <m:r>
                          <a:rPr lang="en-US" altLang="zh-CN" sz="1600" i="1">
                            <a:latin typeface="Cambria Math" panose="02040503050406030204" pitchFamily="18" charset="0"/>
                            <a:ea typeface="微软雅黑" pitchFamily="34" charset="-122"/>
                          </a:rPr>
                          <m:t>2</m:t>
                        </m:r>
                      </m:sub>
                    </m:sSub>
                    <m:sSub>
                      <m:sSubPr>
                        <m:ctrlPr>
                          <a:rPr lang="en-US" altLang="zh-CN" sz="1600" i="1">
                            <a:latin typeface="Cambria Math" panose="02040503050406030204" pitchFamily="18" charset="0"/>
                            <a:ea typeface="微软雅黑" pitchFamily="34" charset="-122"/>
                          </a:rPr>
                        </m:ctrlPr>
                      </m:sSubPr>
                      <m:e>
                        <m:r>
                          <a:rPr lang="en-US" altLang="zh-CN" sz="1600" i="1">
                            <a:latin typeface="Cambria Math" panose="02040503050406030204" pitchFamily="18" charset="0"/>
                            <a:ea typeface="微软雅黑" pitchFamily="34" charset="-122"/>
                          </a:rPr>
                          <m:t>𝐵</m:t>
                        </m:r>
                      </m:e>
                      <m:sub>
                        <m:r>
                          <a:rPr lang="en-US" altLang="zh-CN" sz="1600" i="1">
                            <a:latin typeface="Cambria Math" panose="02040503050406030204" pitchFamily="18" charset="0"/>
                            <a:ea typeface="微软雅黑" pitchFamily="34" charset="-122"/>
                          </a:rPr>
                          <m:t>2</m:t>
                        </m:r>
                      </m:sub>
                    </m:sSub>
                    <m:r>
                      <a:rPr lang="en-US" altLang="zh-CN" sz="1600" b="0" i="1" smtClean="0">
                        <a:latin typeface="Cambria Math" panose="02040503050406030204" pitchFamily="18" charset="0"/>
                        <a:ea typeface="微软雅黑" pitchFamily="34" charset="-122"/>
                      </a:rPr>
                      <m:t>)</m:t>
                    </m:r>
                  </m:oMath>
                </a14:m>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mc:Choice>
        <mc:Fallback xmlns="">
          <p:sp>
            <p:nvSpPr>
              <p:cNvPr id="5" name="文本框 4">
                <a:extLst>
                  <a:ext uri="{FF2B5EF4-FFF2-40B4-BE49-F238E27FC236}">
                    <a16:creationId xmlns:a16="http://schemas.microsoft.com/office/drawing/2014/main" id="{04D06C93-3531-BA11-891F-67B0DA06FDCB}"/>
                  </a:ext>
                </a:extLst>
              </p:cNvPr>
              <p:cNvSpPr txBox="1">
                <a:spLocks noRot="1" noChangeAspect="1" noMove="1" noResize="1" noEditPoints="1" noAdjustHandles="1" noChangeArrowheads="1" noChangeShapeType="1" noTextEdit="1"/>
              </p:cNvSpPr>
              <p:nvPr/>
            </p:nvSpPr>
            <p:spPr>
              <a:xfrm>
                <a:off x="692726" y="1384682"/>
                <a:ext cx="7897091" cy="3354765"/>
              </a:xfrm>
              <a:prstGeom prst="rect">
                <a:avLst/>
              </a:prstGeom>
              <a:blipFill>
                <a:blip r:embed="rId3"/>
                <a:stretch>
                  <a:fillRect l="-695"/>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7C900AB3-3831-0CAE-98D7-65B9CC10B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765" y="3963140"/>
            <a:ext cx="6148656" cy="2388129"/>
          </a:xfrm>
          <a:prstGeom prst="rect">
            <a:avLst/>
          </a:prstGeom>
        </p:spPr>
      </p:pic>
    </p:spTree>
    <p:extLst>
      <p:ext uri="{BB962C8B-B14F-4D97-AF65-F5344CB8AC3E}">
        <p14:creationId xmlns:p14="http://schemas.microsoft.com/office/powerpoint/2010/main" val="408794973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2.2.4 TP:</a:t>
            </a:r>
            <a:r>
              <a:rPr lang="zh-CN" altLang="en-US" sz="2400" spc="300" dirty="0"/>
              <a:t> </a:t>
            </a:r>
            <a:r>
              <a:rPr lang="en-US" altLang="zh-CN" sz="2400" spc="300" dirty="0"/>
              <a:t>Attention</a:t>
            </a:r>
            <a:r>
              <a:rPr lang="zh-CN" altLang="en-US" sz="2400" spc="300" dirty="0"/>
              <a:t>层</a:t>
            </a:r>
            <a:endParaRPr lang="en-US" altLang="zh-CN" sz="2400" spc="300" dirty="0"/>
          </a:p>
        </p:txBody>
      </p:sp>
      <p:sp>
        <p:nvSpPr>
          <p:cNvPr id="4" name="灯片编号占位符 3"/>
          <p:cNvSpPr>
            <a:spLocks noGrp="1"/>
          </p:cNvSpPr>
          <p:nvPr>
            <p:ph type="sldNum" sz="quarter" idx="10"/>
          </p:nvPr>
        </p:nvSpPr>
        <p:spPr/>
        <p:txBody>
          <a:bodyPr/>
          <a:lstStyle/>
          <a:p>
            <a:fld id="{4A3F0588-731F-4E74-8DCB-8906B5D06DFF}" type="slidenum">
              <a:rPr lang="en-US" altLang="zh-CN" smtClean="0"/>
              <a:t>15</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2800767"/>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多头注意力：沿着列方向根据每个头的维度切分，把每个头的参数放到一块</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上，最后再将结果</a:t>
            </a:r>
            <a:r>
              <a:rPr lang="en-US" altLang="zh-CN" sz="1600" dirty="0">
                <a:latin typeface="微软雅黑" pitchFamily="34" charset="-122"/>
                <a:ea typeface="微软雅黑" pitchFamily="34" charset="-122"/>
              </a:rPr>
              <a:t>concat</a:t>
            </a:r>
            <a:r>
              <a:rPr lang="zh-CN" altLang="en-US" sz="1600" dirty="0">
                <a:latin typeface="微软雅黑" pitchFamily="34" charset="-122"/>
                <a:ea typeface="微软雅黑" pitchFamily="34" charset="-122"/>
              </a:rPr>
              <a:t>起来</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C558F3B2-D2A5-DB2D-7B41-1B33F6099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250" y="2343013"/>
            <a:ext cx="7614041" cy="3302170"/>
          </a:xfrm>
          <a:prstGeom prst="rect">
            <a:avLst/>
          </a:prstGeom>
        </p:spPr>
      </p:pic>
    </p:spTree>
    <p:extLst>
      <p:ext uri="{BB962C8B-B14F-4D97-AF65-F5344CB8AC3E}">
        <p14:creationId xmlns:p14="http://schemas.microsoft.com/office/powerpoint/2010/main" val="176770320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2.2.5 3D-Parallelism: DP+PP+TP</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16</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2062103"/>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同一个节点内</a:t>
            </a:r>
            <a:r>
              <a:rPr lang="en-US" altLang="zh-CN" sz="1600" dirty="0">
                <a:latin typeface="微软雅黑" pitchFamily="34" charset="-122"/>
                <a:ea typeface="微软雅黑" pitchFamily="34" charset="-122"/>
              </a:rPr>
              <a:t>TP</a:t>
            </a:r>
            <a:r>
              <a:rPr lang="zh-CN" altLang="en-US" sz="1600" dirty="0">
                <a:latin typeface="微软雅黑" pitchFamily="34" charset="-122"/>
                <a:ea typeface="微软雅黑" pitchFamily="34" charset="-122"/>
              </a:rPr>
              <a:t>，跨节点间</a:t>
            </a:r>
            <a:r>
              <a:rPr lang="en-US" altLang="zh-CN" sz="1600" dirty="0">
                <a:latin typeface="微软雅黑" pitchFamily="34" charset="-122"/>
                <a:ea typeface="微软雅黑" pitchFamily="34" charset="-122"/>
              </a:rPr>
              <a:t>PP</a:t>
            </a:r>
            <a:r>
              <a:rPr lang="zh-CN" altLang="en-US" sz="1600" dirty="0">
                <a:latin typeface="微软雅黑" pitchFamily="34" charset="-122"/>
                <a:ea typeface="微软雅黑" pitchFamily="34" charset="-122"/>
              </a:rPr>
              <a:t>，最外层（若干个节点作为一组）</a:t>
            </a:r>
            <a:r>
              <a:rPr lang="en-US" altLang="zh-CN" sz="1600" dirty="0">
                <a:latin typeface="微软雅黑" pitchFamily="34" charset="-122"/>
                <a:ea typeface="微软雅黑" pitchFamily="34" charset="-122"/>
              </a:rPr>
              <a:t>DP</a:t>
            </a: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pic>
        <p:nvPicPr>
          <p:cNvPr id="7" name="图片 6">
            <a:extLst>
              <a:ext uri="{FF2B5EF4-FFF2-40B4-BE49-F238E27FC236}">
                <a16:creationId xmlns:a16="http://schemas.microsoft.com/office/drawing/2014/main" id="{E5B60FED-D52C-9C70-C556-6EF59C6D7D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0822" y="3558772"/>
            <a:ext cx="5064633" cy="3234458"/>
          </a:xfrm>
          <a:prstGeom prst="rect">
            <a:avLst/>
          </a:prstGeom>
        </p:spPr>
      </p:pic>
      <p:pic>
        <p:nvPicPr>
          <p:cNvPr id="9" name="图片 8">
            <a:extLst>
              <a:ext uri="{FF2B5EF4-FFF2-40B4-BE49-F238E27FC236}">
                <a16:creationId xmlns:a16="http://schemas.microsoft.com/office/drawing/2014/main" id="{01A328C1-8E9C-0339-0112-9EB113EFF9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3696" y="1893582"/>
            <a:ext cx="5640159" cy="1665190"/>
          </a:xfrm>
          <a:prstGeom prst="rect">
            <a:avLst/>
          </a:prstGeom>
        </p:spPr>
      </p:pic>
    </p:spTree>
    <p:extLst>
      <p:ext uri="{BB962C8B-B14F-4D97-AF65-F5344CB8AC3E}">
        <p14:creationId xmlns:p14="http://schemas.microsoft.com/office/powerpoint/2010/main" val="387572336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just"/>
            <a:r>
              <a:rPr lang="en-US" altLang="zh-CN" sz="3200" spc="300" dirty="0"/>
              <a:t> </a:t>
            </a:r>
            <a:r>
              <a:rPr lang="zh-CN" altLang="en-US" sz="2400" spc="300" dirty="0"/>
              <a:t>目录</a:t>
            </a:r>
            <a:r>
              <a:rPr lang="en-US" altLang="zh-CN" sz="2400" spc="300" dirty="0"/>
              <a:t> </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17</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3454279"/>
          </a:xfrm>
          <a:prstGeom prst="rect">
            <a:avLst/>
          </a:prstGeom>
          <a:noFill/>
        </p:spPr>
        <p:txBody>
          <a:bodyPr wrap="square">
            <a:spAutoFit/>
          </a:bodyPr>
          <a:lstStyle/>
          <a:p>
            <a:pPr marL="285750" lvl="1" indent="-285750" algn="just">
              <a:lnSpc>
                <a:spcPct val="150000"/>
              </a:lnSpc>
              <a:buClr>
                <a:srgbClr val="1F497D"/>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介绍 </a:t>
            </a:r>
            <a:endParaRPr lang="en-US" altLang="zh-CN" sz="2000" dirty="0">
              <a:latin typeface="微软雅黑" panose="020B0503020204020204" pitchFamily="34" charset="-122"/>
              <a:ea typeface="微软雅黑" panose="020B0503020204020204" pitchFamily="34" charset="-122"/>
            </a:endParaRPr>
          </a:p>
          <a:p>
            <a:pPr marL="285750" lvl="1" indent="-285750" algn="just">
              <a:lnSpc>
                <a:spcPct val="150000"/>
              </a:lnSpc>
              <a:buClr>
                <a:srgbClr val="1F497D"/>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分布式训练 </a:t>
            </a:r>
            <a:r>
              <a:rPr lang="en-US" altLang="zh-CN" sz="2000" dirty="0">
                <a:latin typeface="微软雅黑" panose="020B0503020204020204" pitchFamily="34" charset="-122"/>
                <a:ea typeface="微软雅黑" panose="020B0503020204020204" pitchFamily="34" charset="-122"/>
              </a:rPr>
              <a:t>(Distributed Training)</a:t>
            </a:r>
          </a:p>
          <a:p>
            <a:pPr marL="285750" lvl="1" indent="-285750" algn="just">
              <a:lnSpc>
                <a:spcPct val="150000"/>
              </a:lnSpc>
              <a:buClr>
                <a:srgbClr val="1F497D"/>
              </a:buClr>
              <a:buFont typeface="Wingdings" panose="05000000000000000000" pitchFamily="2" charset="2"/>
              <a:buChar char="u"/>
            </a:pPr>
            <a:r>
              <a:rPr lang="zh-CN" altLang="en-US" sz="2000" dirty="0">
                <a:solidFill>
                  <a:srgbClr val="FF0000"/>
                </a:solidFill>
                <a:latin typeface="微软雅黑" panose="020B0503020204020204" pitchFamily="34" charset="-122"/>
                <a:ea typeface="微软雅黑" panose="020B0503020204020204" pitchFamily="34" charset="-122"/>
              </a:rPr>
              <a:t>内存优化技术 </a:t>
            </a:r>
            <a:r>
              <a:rPr lang="en-US" altLang="zh-CN" sz="2000" dirty="0">
                <a:solidFill>
                  <a:srgbClr val="FF0000"/>
                </a:solidFill>
                <a:latin typeface="微软雅黑" panose="020B0503020204020204" pitchFamily="34" charset="-122"/>
                <a:ea typeface="微软雅黑" panose="020B0503020204020204" pitchFamily="34" charset="-122"/>
              </a:rPr>
              <a:t>(Memory-Saving Technologies)</a:t>
            </a:r>
          </a:p>
          <a:p>
            <a:pPr marL="742950" lvl="2" indent="-285750" algn="just">
              <a:lnSpc>
                <a:spcPct val="150000"/>
              </a:lnSpc>
              <a:buClr>
                <a:srgbClr val="1F497D"/>
              </a:buClr>
              <a:buFont typeface="Wingdings" panose="05000000000000000000" pitchFamily="2" charset="2"/>
              <a:buChar char="n"/>
            </a:pPr>
            <a:r>
              <a:rPr lang="zh-CN" altLang="en-US" sz="1600" dirty="0">
                <a:solidFill>
                  <a:schemeClr val="bg1">
                    <a:lumMod val="65000"/>
                  </a:schemeClr>
                </a:solidFill>
                <a:latin typeface="微软雅黑" panose="020B0503020204020204" pitchFamily="34" charset="-122"/>
                <a:ea typeface="微软雅黑" panose="020B0503020204020204" pitchFamily="34" charset="-122"/>
              </a:rPr>
              <a:t>混合精度训练 </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(Mix Precision Training)</a:t>
            </a:r>
          </a:p>
          <a:p>
            <a:pPr marL="742950" lvl="2" indent="-285750" algn="just">
              <a:lnSpc>
                <a:spcPct val="150000"/>
              </a:lnSpc>
              <a:buClr>
                <a:srgbClr val="1F497D"/>
              </a:buClr>
              <a:buFont typeface="Wingdings" panose="05000000000000000000" pitchFamily="2" charset="2"/>
              <a:buChar char="n"/>
            </a:pPr>
            <a:r>
              <a:rPr lang="zh-CN" altLang="en-US" sz="1600" dirty="0">
                <a:solidFill>
                  <a:schemeClr val="bg1">
                    <a:lumMod val="65000"/>
                  </a:schemeClr>
                </a:solidFill>
                <a:latin typeface="微软雅黑" panose="020B0503020204020204" pitchFamily="34" charset="-122"/>
                <a:ea typeface="微软雅黑" panose="020B0503020204020204" pitchFamily="34" charset="-122"/>
              </a:rPr>
              <a:t>激活函数重演 </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(Activation Checkpointing)</a:t>
            </a:r>
          </a:p>
          <a:p>
            <a:pPr marL="742950" lvl="2" indent="-285750" algn="just">
              <a:lnSpc>
                <a:spcPct val="150000"/>
              </a:lnSpc>
              <a:buClr>
                <a:srgbClr val="1F497D"/>
              </a:buClr>
              <a:buFont typeface="Wingdings" panose="05000000000000000000" pitchFamily="2" charset="2"/>
              <a:buChar char="n"/>
            </a:pPr>
            <a:r>
              <a:rPr lang="en-US" altLang="zh-CN" sz="1600" dirty="0">
                <a:solidFill>
                  <a:schemeClr val="bg1">
                    <a:lumMod val="65000"/>
                  </a:schemeClr>
                </a:solidFill>
                <a:latin typeface="微软雅黑" panose="020B0503020204020204" pitchFamily="34" charset="-122"/>
                <a:ea typeface="微软雅黑" panose="020B0503020204020204" pitchFamily="34" charset="-122"/>
              </a:rPr>
              <a:t>ZeRO</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优化机制</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 (Zero Redundancy Optimizer)</a:t>
            </a:r>
          </a:p>
          <a:p>
            <a:pPr marL="285750" lvl="1" indent="-285750" algn="just">
              <a:lnSpc>
                <a:spcPct val="150000"/>
              </a:lnSpc>
              <a:buClr>
                <a:srgbClr val="1F497D"/>
              </a:buClr>
              <a:buFont typeface="Wingdings" panose="05000000000000000000" pitchFamily="2" charset="2"/>
              <a:buChar char="u"/>
            </a:pPr>
            <a:r>
              <a:rPr lang="zh-CN" altLang="en-US" sz="2000" dirty="0">
                <a:solidFill>
                  <a:prstClr val="black"/>
                </a:solidFill>
                <a:latin typeface="微软雅黑" panose="020B0503020204020204" pitchFamily="34" charset="-122"/>
                <a:ea typeface="微软雅黑" panose="020B0503020204020204" pitchFamily="34" charset="-122"/>
              </a:rPr>
              <a:t>参数高效微调方法 </a:t>
            </a:r>
            <a:r>
              <a:rPr lang="en-US" altLang="zh-CN" sz="2000" dirty="0">
                <a:solidFill>
                  <a:prstClr val="black"/>
                </a:solidFill>
                <a:latin typeface="微软雅黑" panose="020B0503020204020204" pitchFamily="34" charset="-122"/>
                <a:ea typeface="微软雅黑" panose="020B0503020204020204" pitchFamily="34" charset="-122"/>
              </a:rPr>
              <a:t>(Parameter-Efficient Fine-Tuning,</a:t>
            </a:r>
            <a:r>
              <a:rPr lang="zh-CN" altLang="en-US" sz="2000" dirty="0">
                <a:solidFill>
                  <a:prstClr val="black"/>
                </a:solidFill>
                <a:latin typeface="微软雅黑" panose="020B0503020204020204" pitchFamily="34" charset="-122"/>
                <a:ea typeface="微软雅黑" panose="020B0503020204020204" pitchFamily="34" charset="-122"/>
              </a:rPr>
              <a:t> </a:t>
            </a:r>
            <a:r>
              <a:rPr lang="en-US" altLang="zh-CN" sz="2000" dirty="0">
                <a:solidFill>
                  <a:prstClr val="black"/>
                </a:solidFill>
                <a:latin typeface="微软雅黑" panose="020B0503020204020204" pitchFamily="34" charset="-122"/>
                <a:ea typeface="微软雅黑" panose="020B0503020204020204" pitchFamily="34" charset="-122"/>
              </a:rPr>
              <a:t>PEFT)</a:t>
            </a:r>
          </a:p>
          <a:p>
            <a:pPr marL="285750" lvl="1" indent="-285750" algn="just">
              <a:lnSpc>
                <a:spcPct val="150000"/>
              </a:lnSpc>
              <a:buClr>
                <a:srgbClr val="1F497D"/>
              </a:buClr>
              <a:buFont typeface="Wingdings" panose="05000000000000000000" pitchFamily="2" charset="2"/>
              <a:buChar char="u"/>
            </a:pPr>
            <a:r>
              <a:rPr lang="zh-CN" altLang="en-US" sz="2000" dirty="0">
                <a:solidFill>
                  <a:prstClr val="black"/>
                </a:solidFill>
                <a:latin typeface="微软雅黑" panose="020B0503020204020204" pitchFamily="34" charset="-122"/>
                <a:ea typeface="微软雅黑" panose="020B0503020204020204" pitchFamily="34" charset="-122"/>
              </a:rPr>
              <a:t>国内外大模型训练进展</a:t>
            </a:r>
            <a:endParaRPr lang="en-US" altLang="zh-CN" sz="20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094419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kim image">
            <a:extLst>
              <a:ext uri="{FF2B5EF4-FFF2-40B4-BE49-F238E27FC236}">
                <a16:creationId xmlns:a16="http://schemas.microsoft.com/office/drawing/2014/main" id="{A3C86F57-0B19-5BC0-D32F-2D04F49C8F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812" y="1685708"/>
            <a:ext cx="5895103" cy="104601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3.1 </a:t>
            </a:r>
            <a:r>
              <a:rPr lang="zh-CN" altLang="en-US" sz="2400" spc="300" dirty="0"/>
              <a:t>混合精度训练</a:t>
            </a:r>
            <a:endParaRPr lang="en-US" altLang="zh-CN" sz="2400" spc="300" dirty="0"/>
          </a:p>
        </p:txBody>
      </p:sp>
      <p:sp>
        <p:nvSpPr>
          <p:cNvPr id="4" name="灯片编号占位符 3"/>
          <p:cNvSpPr>
            <a:spLocks noGrp="1"/>
          </p:cNvSpPr>
          <p:nvPr>
            <p:ph type="sldNum" sz="quarter" idx="10"/>
          </p:nvPr>
        </p:nvSpPr>
        <p:spPr/>
        <p:txBody>
          <a:bodyPr/>
          <a:lstStyle/>
          <a:p>
            <a:fld id="{4A3F0588-731F-4E74-8DCB-8906B5D06DFF}" type="slidenum">
              <a:rPr lang="en-US" altLang="zh-CN" smtClean="0"/>
              <a:t>18</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4647426"/>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大模型训练的过程中，</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需要存储的内容：</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前后向传播用</a:t>
            </a:r>
            <a:r>
              <a:rPr lang="en-US" altLang="zh-CN" sz="1600" dirty="0">
                <a:latin typeface="微软雅黑" pitchFamily="34" charset="-122"/>
                <a:ea typeface="微软雅黑" pitchFamily="34" charset="-122"/>
              </a:rPr>
              <a:t>fp16/bf16</a:t>
            </a:r>
            <a:r>
              <a:rPr lang="zh-CN" altLang="en-US" sz="1600" dirty="0">
                <a:latin typeface="微软雅黑" pitchFamily="34" charset="-122"/>
                <a:ea typeface="微软雅黑" pitchFamily="34" charset="-122"/>
              </a:rPr>
              <a:t>，参数更新用</a:t>
            </a:r>
            <a:r>
              <a:rPr lang="en-US" altLang="zh-CN" sz="1600" dirty="0">
                <a:latin typeface="微软雅黑" pitchFamily="34" charset="-122"/>
                <a:ea typeface="微软雅黑" pitchFamily="34" charset="-122"/>
              </a:rPr>
              <a:t>fp32</a:t>
            </a: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pic>
        <p:nvPicPr>
          <p:cNvPr id="9220" name="Picture 4" descr="kim image">
            <a:extLst>
              <a:ext uri="{FF2B5EF4-FFF2-40B4-BE49-F238E27FC236}">
                <a16:creationId xmlns:a16="http://schemas.microsoft.com/office/drawing/2014/main" id="{A1A0E62C-A5A5-013F-11AC-D235BA020F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4025" y="1649680"/>
            <a:ext cx="2363682" cy="2122662"/>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684B7153-9590-5BDF-CFB3-136AD446B4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5273" y="3403097"/>
            <a:ext cx="2989129" cy="3281822"/>
          </a:xfrm>
          <a:prstGeom prst="rect">
            <a:avLst/>
          </a:prstGeom>
        </p:spPr>
      </p:pic>
      <p:sp>
        <p:nvSpPr>
          <p:cNvPr id="8" name="文本框 7">
            <a:extLst>
              <a:ext uri="{FF2B5EF4-FFF2-40B4-BE49-F238E27FC236}">
                <a16:creationId xmlns:a16="http://schemas.microsoft.com/office/drawing/2014/main" id="{900F63FD-4F88-D98B-75F2-0479D3330D45}"/>
              </a:ext>
            </a:extLst>
          </p:cNvPr>
          <p:cNvSpPr txBox="1"/>
          <p:nvPr/>
        </p:nvSpPr>
        <p:spPr>
          <a:xfrm>
            <a:off x="5034891" y="4037340"/>
            <a:ext cx="3554926" cy="1815882"/>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训练中所需存储的参数大小：</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因为在训练时可能会用到梯度累积，所以会保留一个</a:t>
            </a:r>
            <a:r>
              <a:rPr lang="en-US" altLang="zh-CN" sz="1600" dirty="0">
                <a:latin typeface="微软雅黑" panose="020B0503020204020204" pitchFamily="34" charset="-122"/>
                <a:ea typeface="微软雅黑" panose="020B0503020204020204" pitchFamily="34" charset="-122"/>
              </a:rPr>
              <a:t>fp32</a:t>
            </a:r>
            <a:r>
              <a:rPr lang="zh-CN" altLang="en-US" sz="1600" dirty="0">
                <a:latin typeface="微软雅黑" panose="020B0503020204020204" pitchFamily="34" charset="-122"/>
                <a:ea typeface="微软雅黑" panose="020B0503020204020204" pitchFamily="34" charset="-122"/>
              </a:rPr>
              <a:t>的梯度</a:t>
            </a:r>
          </a:p>
        </p:txBody>
      </p:sp>
      <p:pic>
        <p:nvPicPr>
          <p:cNvPr id="10" name="图片 9">
            <a:extLst>
              <a:ext uri="{FF2B5EF4-FFF2-40B4-BE49-F238E27FC236}">
                <a16:creationId xmlns:a16="http://schemas.microsoft.com/office/drawing/2014/main" id="{E0689F8E-E88F-8D62-0245-02FA09570D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6949" y="4467462"/>
            <a:ext cx="3847511" cy="781194"/>
          </a:xfrm>
          <a:prstGeom prst="rect">
            <a:avLst/>
          </a:prstGeom>
        </p:spPr>
      </p:pic>
      <p:sp>
        <p:nvSpPr>
          <p:cNvPr id="11" name="矩形 10">
            <a:extLst>
              <a:ext uri="{FF2B5EF4-FFF2-40B4-BE49-F238E27FC236}">
                <a16:creationId xmlns:a16="http://schemas.microsoft.com/office/drawing/2014/main" id="{78A59E89-AEC6-3A9F-13CB-650FB22FE19C}"/>
              </a:ext>
            </a:extLst>
          </p:cNvPr>
          <p:cNvSpPr/>
          <p:nvPr/>
        </p:nvSpPr>
        <p:spPr bwMode="auto">
          <a:xfrm>
            <a:off x="7237476" y="1955926"/>
            <a:ext cx="466344" cy="256921"/>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a:extLst>
              <a:ext uri="{FF2B5EF4-FFF2-40B4-BE49-F238E27FC236}">
                <a16:creationId xmlns:a16="http://schemas.microsoft.com/office/drawing/2014/main" id="{C5D92618-A457-952E-F6A0-A0CA2E6614E5}"/>
              </a:ext>
            </a:extLst>
          </p:cNvPr>
          <p:cNvSpPr/>
          <p:nvPr/>
        </p:nvSpPr>
        <p:spPr bwMode="auto">
          <a:xfrm>
            <a:off x="6482628" y="4605273"/>
            <a:ext cx="251928" cy="250191"/>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3" name="矩形 12">
            <a:extLst>
              <a:ext uri="{FF2B5EF4-FFF2-40B4-BE49-F238E27FC236}">
                <a16:creationId xmlns:a16="http://schemas.microsoft.com/office/drawing/2014/main" id="{E905C006-F4BD-9CC2-D63C-BE4CC4B0402B}"/>
              </a:ext>
            </a:extLst>
          </p:cNvPr>
          <p:cNvSpPr/>
          <p:nvPr/>
        </p:nvSpPr>
        <p:spPr bwMode="auto">
          <a:xfrm>
            <a:off x="7170420" y="2285681"/>
            <a:ext cx="391668" cy="256921"/>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矩形 13">
            <a:extLst>
              <a:ext uri="{FF2B5EF4-FFF2-40B4-BE49-F238E27FC236}">
                <a16:creationId xmlns:a16="http://schemas.microsoft.com/office/drawing/2014/main" id="{5E9A90CC-601F-F54F-E1C3-80D36649CBED}"/>
              </a:ext>
            </a:extLst>
          </p:cNvPr>
          <p:cNvSpPr/>
          <p:nvPr/>
        </p:nvSpPr>
        <p:spPr bwMode="auto">
          <a:xfrm>
            <a:off x="7090704" y="3423378"/>
            <a:ext cx="311364" cy="256921"/>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3757496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3.2 </a:t>
            </a:r>
            <a:r>
              <a:rPr lang="zh-CN" altLang="en-US" sz="2400" spc="300" dirty="0"/>
              <a:t>激活函数重演 </a:t>
            </a:r>
            <a:br>
              <a:rPr lang="en-US" altLang="zh-CN" sz="2400" spc="300" dirty="0"/>
            </a:br>
            <a:endParaRPr lang="en-US" altLang="zh-CN" sz="2400" spc="300" dirty="0"/>
          </a:p>
        </p:txBody>
      </p:sp>
      <p:sp>
        <p:nvSpPr>
          <p:cNvPr id="4" name="灯片编号占位符 3"/>
          <p:cNvSpPr>
            <a:spLocks noGrp="1"/>
          </p:cNvSpPr>
          <p:nvPr>
            <p:ph type="sldNum" sz="quarter" idx="10"/>
          </p:nvPr>
        </p:nvSpPr>
        <p:spPr/>
        <p:txBody>
          <a:bodyPr/>
          <a:lstStyle/>
          <a:p>
            <a:fld id="{4A3F0588-731F-4E74-8DCB-8906B5D06DFF}" type="slidenum">
              <a:rPr lang="en-US" altLang="zh-CN" smtClean="0"/>
              <a:t>19</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2800767"/>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前向计算时选择性的丢弃部分产生的中间激活值</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当反向传播需要使用这些激活值时，再依据上一个保存的激活值来计算出这些需要的激活值来帮助完成反向传播</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时间换空间：通过重复计算，减少训练过程中所需的存储空间</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spTree>
    <p:extLst>
      <p:ext uri="{BB962C8B-B14F-4D97-AF65-F5344CB8AC3E}">
        <p14:creationId xmlns:p14="http://schemas.microsoft.com/office/powerpoint/2010/main" val="5147858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just"/>
            <a:r>
              <a:rPr lang="en-US" altLang="zh-CN" sz="3200" spc="300" dirty="0"/>
              <a:t> </a:t>
            </a:r>
            <a:r>
              <a:rPr lang="zh-CN" altLang="en-US" sz="2400" spc="300" dirty="0"/>
              <a:t>目录</a:t>
            </a:r>
            <a:r>
              <a:rPr lang="en-US" altLang="zh-CN" sz="2400" spc="300" dirty="0"/>
              <a:t> </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2</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3084947"/>
          </a:xfrm>
          <a:prstGeom prst="rect">
            <a:avLst/>
          </a:prstGeom>
          <a:noFill/>
        </p:spPr>
        <p:txBody>
          <a:bodyPr wrap="square">
            <a:spAutoFit/>
          </a:bodyPr>
          <a:lstStyle/>
          <a:p>
            <a:pPr marL="285750" lvl="1" indent="-285750" algn="just">
              <a:lnSpc>
                <a:spcPct val="150000"/>
              </a:lnSpc>
              <a:buClr>
                <a:srgbClr val="1F497D"/>
              </a:buClr>
              <a:buFont typeface="Wingdings" panose="05000000000000000000" pitchFamily="2" charset="2"/>
              <a:buChar char="u"/>
            </a:pPr>
            <a:r>
              <a:rPr lang="zh-CN" altLang="en-US" sz="2000" dirty="0">
                <a:solidFill>
                  <a:srgbClr val="FF0000"/>
                </a:solidFill>
                <a:latin typeface="微软雅黑" panose="020B0503020204020204" pitchFamily="34" charset="-122"/>
                <a:ea typeface="微软雅黑" panose="020B0503020204020204" pitchFamily="34" charset="-122"/>
              </a:rPr>
              <a:t>介绍 </a:t>
            </a:r>
            <a:endParaRPr lang="en-US" altLang="zh-CN" sz="2000" dirty="0">
              <a:solidFill>
                <a:srgbClr val="FF0000"/>
              </a:solidFill>
              <a:latin typeface="微软雅黑" panose="020B0503020204020204" pitchFamily="34" charset="-122"/>
              <a:ea typeface="微软雅黑" panose="020B0503020204020204" pitchFamily="34" charset="-122"/>
            </a:endParaRPr>
          </a:p>
          <a:p>
            <a:pPr marL="742950" lvl="2" indent="-285750" algn="just">
              <a:lnSpc>
                <a:spcPct val="150000"/>
              </a:lnSpc>
              <a:buClr>
                <a:srgbClr val="1F497D"/>
              </a:buClr>
              <a:buFont typeface="Wingdings" panose="05000000000000000000" pitchFamily="2" charset="2"/>
              <a:buChar char="n"/>
            </a:pPr>
            <a:r>
              <a:rPr lang="zh-CN" altLang="en-US" sz="1600" dirty="0">
                <a:solidFill>
                  <a:schemeClr val="bg1">
                    <a:lumMod val="65000"/>
                  </a:schemeClr>
                </a:solidFill>
                <a:latin typeface="微软雅黑" panose="020B0503020204020204" pitchFamily="34" charset="-122"/>
                <a:ea typeface="微软雅黑" panose="020B0503020204020204" pitchFamily="34" charset="-122"/>
              </a:rPr>
              <a:t>大语言模型 </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(Large Language Models</a:t>
            </a:r>
            <a:r>
              <a:rPr lang="zh-CN" altLang="en-US" sz="1600" dirty="0">
                <a:solidFill>
                  <a:schemeClr val="bg1">
                    <a:lumMod val="65000"/>
                  </a:schemeClr>
                </a:solidFill>
                <a:latin typeface="微软雅黑" panose="020B0503020204020204" pitchFamily="34" charset="-122"/>
                <a:ea typeface="微软雅黑" panose="020B0503020204020204" pitchFamily="34" charset="-122"/>
              </a:rPr>
              <a:t>，</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LLMs)</a:t>
            </a:r>
          </a:p>
          <a:p>
            <a:pPr marL="742950" lvl="2" indent="-285750" algn="just">
              <a:lnSpc>
                <a:spcPct val="150000"/>
              </a:lnSpc>
              <a:buClr>
                <a:srgbClr val="1F497D"/>
              </a:buClr>
              <a:buFont typeface="Wingdings" panose="05000000000000000000" pitchFamily="2" charset="2"/>
              <a:buChar char="n"/>
            </a:pPr>
            <a:r>
              <a:rPr lang="zh-CN" altLang="en-US" sz="1600" dirty="0">
                <a:solidFill>
                  <a:schemeClr val="bg1">
                    <a:lumMod val="65000"/>
                  </a:schemeClr>
                </a:solidFill>
                <a:latin typeface="微软雅黑" panose="020B0503020204020204" pitchFamily="34" charset="-122"/>
                <a:ea typeface="微软雅黑" panose="020B0503020204020204" pitchFamily="34" charset="-122"/>
              </a:rPr>
              <a:t>训练大模型的挑战</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a:p>
            <a:pPr marL="285750" lvl="1" indent="-285750" algn="just">
              <a:lnSpc>
                <a:spcPct val="150000"/>
              </a:lnSpc>
              <a:buClr>
                <a:srgbClr val="1F497D"/>
              </a:buClr>
              <a:buFont typeface="Wingdings" panose="05000000000000000000" pitchFamily="2" charset="2"/>
              <a:buChar char="u"/>
            </a:pPr>
            <a:r>
              <a:rPr lang="zh-CN" altLang="en-US" sz="2000" dirty="0">
                <a:solidFill>
                  <a:prstClr val="black"/>
                </a:solidFill>
                <a:latin typeface="微软雅黑" panose="020B0503020204020204" pitchFamily="34" charset="-122"/>
                <a:ea typeface="微软雅黑" panose="020B0503020204020204" pitchFamily="34" charset="-122"/>
              </a:rPr>
              <a:t>分布式训练 </a:t>
            </a:r>
            <a:r>
              <a:rPr lang="en-US" altLang="zh-CN" sz="2000" dirty="0">
                <a:solidFill>
                  <a:prstClr val="black"/>
                </a:solidFill>
                <a:latin typeface="微软雅黑" panose="020B0503020204020204" pitchFamily="34" charset="-122"/>
                <a:ea typeface="微软雅黑" panose="020B0503020204020204" pitchFamily="34" charset="-122"/>
              </a:rPr>
              <a:t>(Distributed Training)</a:t>
            </a:r>
          </a:p>
          <a:p>
            <a:pPr marL="285750" lvl="1" indent="-285750" algn="just">
              <a:lnSpc>
                <a:spcPct val="150000"/>
              </a:lnSpc>
              <a:buClr>
                <a:srgbClr val="1F497D"/>
              </a:buClr>
              <a:buFont typeface="Wingdings" panose="05000000000000000000" pitchFamily="2" charset="2"/>
              <a:buChar char="u"/>
            </a:pPr>
            <a:r>
              <a:rPr lang="zh-CN" altLang="en-US" sz="2000" dirty="0">
                <a:solidFill>
                  <a:prstClr val="black"/>
                </a:solidFill>
                <a:latin typeface="微软雅黑" panose="020B0503020204020204" pitchFamily="34" charset="-122"/>
                <a:ea typeface="微软雅黑" panose="020B0503020204020204" pitchFamily="34" charset="-122"/>
              </a:rPr>
              <a:t>内存优化技术 </a:t>
            </a:r>
            <a:r>
              <a:rPr lang="en-US" altLang="zh-CN" sz="2000" dirty="0">
                <a:solidFill>
                  <a:prstClr val="black"/>
                </a:solidFill>
                <a:latin typeface="微软雅黑" panose="020B0503020204020204" pitchFamily="34" charset="-122"/>
                <a:ea typeface="微软雅黑" panose="020B0503020204020204" pitchFamily="34" charset="-122"/>
              </a:rPr>
              <a:t>(Memory-Saving Technologies)</a:t>
            </a:r>
          </a:p>
          <a:p>
            <a:pPr marL="285750" lvl="1" indent="-285750" algn="just">
              <a:lnSpc>
                <a:spcPct val="150000"/>
              </a:lnSpc>
              <a:buClr>
                <a:srgbClr val="1F497D"/>
              </a:buClr>
              <a:buFont typeface="Wingdings" panose="05000000000000000000" pitchFamily="2" charset="2"/>
              <a:buChar char="u"/>
            </a:pPr>
            <a:r>
              <a:rPr lang="zh-CN" altLang="en-US" sz="2000" dirty="0">
                <a:solidFill>
                  <a:prstClr val="black"/>
                </a:solidFill>
                <a:latin typeface="微软雅黑" panose="020B0503020204020204" pitchFamily="34" charset="-122"/>
                <a:ea typeface="微软雅黑" panose="020B0503020204020204" pitchFamily="34" charset="-122"/>
              </a:rPr>
              <a:t>参数高效微调方法 </a:t>
            </a:r>
            <a:r>
              <a:rPr lang="en-US" altLang="zh-CN" sz="2000" dirty="0">
                <a:solidFill>
                  <a:prstClr val="black"/>
                </a:solidFill>
                <a:latin typeface="微软雅黑" panose="020B0503020204020204" pitchFamily="34" charset="-122"/>
                <a:ea typeface="微软雅黑" panose="020B0503020204020204" pitchFamily="34" charset="-122"/>
              </a:rPr>
              <a:t>(Parameter-Efficient Fine-Tuning,</a:t>
            </a:r>
            <a:r>
              <a:rPr lang="zh-CN" altLang="en-US" sz="2000" dirty="0">
                <a:solidFill>
                  <a:prstClr val="black"/>
                </a:solidFill>
                <a:latin typeface="微软雅黑" panose="020B0503020204020204" pitchFamily="34" charset="-122"/>
                <a:ea typeface="微软雅黑" panose="020B0503020204020204" pitchFamily="34" charset="-122"/>
              </a:rPr>
              <a:t> </a:t>
            </a:r>
            <a:r>
              <a:rPr lang="en-US" altLang="zh-CN" sz="2000" dirty="0">
                <a:solidFill>
                  <a:prstClr val="black"/>
                </a:solidFill>
                <a:latin typeface="微软雅黑" panose="020B0503020204020204" pitchFamily="34" charset="-122"/>
                <a:ea typeface="微软雅黑" panose="020B0503020204020204" pitchFamily="34" charset="-122"/>
              </a:rPr>
              <a:t>PEFT)</a:t>
            </a:r>
          </a:p>
          <a:p>
            <a:pPr marL="285750" lvl="1" indent="-285750" algn="just">
              <a:lnSpc>
                <a:spcPct val="150000"/>
              </a:lnSpc>
              <a:buClr>
                <a:srgbClr val="1F497D"/>
              </a:buClr>
              <a:buFont typeface="Wingdings" panose="05000000000000000000" pitchFamily="2" charset="2"/>
              <a:buChar char="u"/>
            </a:pPr>
            <a:r>
              <a:rPr lang="zh-CN" altLang="en-US" sz="2000" dirty="0">
                <a:solidFill>
                  <a:prstClr val="black"/>
                </a:solidFill>
                <a:latin typeface="微软雅黑" panose="020B0503020204020204" pitchFamily="34" charset="-122"/>
                <a:ea typeface="微软雅黑" panose="020B0503020204020204" pitchFamily="34" charset="-122"/>
              </a:rPr>
              <a:t>国内外大模型训练进展</a:t>
            </a:r>
            <a:endParaRPr lang="en-US" altLang="zh-CN" sz="20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45267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3.3 ZeRO is all you need</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20</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5755422"/>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训练中参数并不会每时每刻都用到：</a:t>
            </a:r>
          </a:p>
          <a:p>
            <a:pPr marL="800100" lvl="2"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rPr>
              <a:t>Adam</a:t>
            </a:r>
            <a:r>
              <a:rPr lang="zh-CN" altLang="en-US" sz="1600" dirty="0">
                <a:latin typeface="微软雅黑" pitchFamily="34" charset="-122"/>
                <a:ea typeface="微软雅黑" pitchFamily="34" charset="-122"/>
              </a:rPr>
              <a:t>的优化器状态</a:t>
            </a:r>
            <a:r>
              <a:rPr lang="en-US" altLang="zh-CN" sz="1600" dirty="0">
                <a:latin typeface="微软雅黑" pitchFamily="34" charset="-122"/>
                <a:ea typeface="微软雅黑" pitchFamily="34" charset="-122"/>
              </a:rPr>
              <a:t>O</a:t>
            </a:r>
            <a:r>
              <a:rPr lang="zh-CN" altLang="en-US" sz="1600" dirty="0">
                <a:latin typeface="微软雅黑" pitchFamily="34" charset="-122"/>
                <a:ea typeface="微软雅黑" pitchFamily="34" charset="-122"/>
              </a:rPr>
              <a:t>只在最终做</a:t>
            </a:r>
            <a:r>
              <a:rPr lang="en-US" altLang="zh-CN" sz="1600" dirty="0">
                <a:latin typeface="微软雅黑" pitchFamily="34" charset="-122"/>
                <a:ea typeface="微软雅黑" pitchFamily="34" charset="-122"/>
              </a:rPr>
              <a:t>update</a:t>
            </a:r>
            <a:r>
              <a:rPr lang="zh-CN" altLang="en-US" sz="1600" dirty="0">
                <a:latin typeface="微软雅黑" pitchFamily="34" charset="-122"/>
                <a:ea typeface="微软雅黑" pitchFamily="34" charset="-122"/>
              </a:rPr>
              <a:t>时才用到</a:t>
            </a:r>
          </a:p>
          <a:p>
            <a:pPr marL="800100" lvl="2"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数据并行</a:t>
            </a:r>
            <a:r>
              <a:rPr lang="en-US" altLang="zh-CN" sz="1600" dirty="0">
                <a:latin typeface="微软雅黑" pitchFamily="34" charset="-122"/>
                <a:ea typeface="微软雅黑" pitchFamily="34" charset="-122"/>
              </a:rPr>
              <a:t>DP</a:t>
            </a:r>
            <a:r>
              <a:rPr lang="zh-CN" altLang="en-US" sz="1600" dirty="0">
                <a:latin typeface="微软雅黑" pitchFamily="34" charset="-122"/>
                <a:ea typeface="微软雅黑" pitchFamily="34" charset="-122"/>
              </a:rPr>
              <a:t>中梯度</a:t>
            </a:r>
            <a:r>
              <a:rPr lang="en-US" altLang="zh-CN" sz="1600" dirty="0">
                <a:latin typeface="微软雅黑" pitchFamily="34" charset="-122"/>
                <a:ea typeface="微软雅黑" pitchFamily="34" charset="-122"/>
              </a:rPr>
              <a:t>G</a:t>
            </a:r>
            <a:r>
              <a:rPr lang="zh-CN" altLang="en-US" sz="1600" dirty="0">
                <a:latin typeface="微软雅黑" pitchFamily="34" charset="-122"/>
                <a:ea typeface="微软雅黑" pitchFamily="34" charset="-122"/>
              </a:rPr>
              <a:t>只在最后做</a:t>
            </a:r>
            <a:r>
              <a:rPr lang="en-US" altLang="zh-CN" sz="1600" dirty="0">
                <a:latin typeface="微软雅黑" pitchFamily="34" charset="-122"/>
                <a:ea typeface="微软雅黑" pitchFamily="34" charset="-122"/>
              </a:rPr>
              <a:t>AllReduce</a:t>
            </a:r>
            <a:r>
              <a:rPr lang="zh-CN" altLang="en-US" sz="1600" dirty="0">
                <a:latin typeface="微软雅黑" pitchFamily="34" charset="-122"/>
                <a:ea typeface="微软雅黑" pitchFamily="34" charset="-122"/>
              </a:rPr>
              <a:t>和</a:t>
            </a:r>
            <a:r>
              <a:rPr lang="en-US" altLang="zh-CN" sz="1600" dirty="0">
                <a:latin typeface="微软雅黑" pitchFamily="34" charset="-122"/>
                <a:ea typeface="微软雅黑" pitchFamily="34" charset="-122"/>
              </a:rPr>
              <a:t>update</a:t>
            </a:r>
            <a:r>
              <a:rPr lang="zh-CN" altLang="en-US" sz="1600" dirty="0">
                <a:latin typeface="微软雅黑" pitchFamily="34" charset="-122"/>
                <a:ea typeface="微软雅黑" pitchFamily="34" charset="-122"/>
              </a:rPr>
              <a:t>时才用到</a:t>
            </a:r>
          </a:p>
          <a:p>
            <a:pPr marL="800100" lvl="2"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模型参数</a:t>
            </a:r>
            <a:r>
              <a:rPr lang="en-US" altLang="zh-CN" sz="1600" dirty="0">
                <a:latin typeface="微软雅黑" pitchFamily="34" charset="-122"/>
                <a:ea typeface="微软雅黑" pitchFamily="34" charset="-122"/>
              </a:rPr>
              <a:t>W</a:t>
            </a:r>
            <a:r>
              <a:rPr lang="zh-CN" altLang="en-US" sz="1600" dirty="0">
                <a:latin typeface="微软雅黑" pitchFamily="34" charset="-122"/>
                <a:ea typeface="微软雅黑" pitchFamily="34" charset="-122"/>
              </a:rPr>
              <a:t>只在做</a:t>
            </a:r>
            <a:r>
              <a:rPr lang="en-US" altLang="zh-CN" sz="1600" dirty="0">
                <a:latin typeface="微软雅黑" pitchFamily="34" charset="-122"/>
                <a:ea typeface="微软雅黑" pitchFamily="34" charset="-122"/>
              </a:rPr>
              <a:t>forward</a:t>
            </a:r>
            <a:r>
              <a:rPr lang="zh-CN" altLang="en-US" sz="1600" dirty="0">
                <a:latin typeface="微软雅黑" pitchFamily="34" charset="-122"/>
                <a:ea typeface="微软雅黑" pitchFamily="34" charset="-122"/>
              </a:rPr>
              <a:t>和</a:t>
            </a:r>
            <a:r>
              <a:rPr lang="en-US" altLang="zh-CN" sz="1600" dirty="0">
                <a:latin typeface="微软雅黑" pitchFamily="34" charset="-122"/>
                <a:ea typeface="微软雅黑" pitchFamily="34" charset="-122"/>
              </a:rPr>
              <a:t>backward</a:t>
            </a:r>
            <a:r>
              <a:rPr lang="zh-CN" altLang="en-US" sz="1600" dirty="0">
                <a:latin typeface="微软雅黑" pitchFamily="34" charset="-122"/>
                <a:ea typeface="微软雅黑" pitchFamily="34" charset="-122"/>
              </a:rPr>
              <a:t>的那一刻才用到</a:t>
            </a:r>
            <a:endParaRPr lang="en-US" altLang="zh-CN" sz="1600" dirty="0">
              <a:latin typeface="微软雅黑" pitchFamily="34" charset="-122"/>
              <a:ea typeface="微软雅黑" pitchFamily="34" charset="-122"/>
            </a:endParaRPr>
          </a:p>
          <a:p>
            <a:pPr marL="800100" lvl="2"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800100" lvl="2"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800100" lvl="2"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800100" lvl="2"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rPr>
              <a:t>Zero Redundancy Optimizer</a:t>
            </a:r>
            <a:r>
              <a:rPr lang="zh-CN" altLang="en-US" sz="1600" dirty="0">
                <a:latin typeface="微软雅黑" pitchFamily="34" charset="-122"/>
                <a:ea typeface="微软雅黑" pitchFamily="34" charset="-122"/>
              </a:rPr>
              <a:t>：对参数进行最细粒度的</a:t>
            </a:r>
            <a:r>
              <a:rPr lang="zh-CN" altLang="en-US" sz="1600" b="1" dirty="0">
                <a:latin typeface="微软雅黑" pitchFamily="34" charset="-122"/>
                <a:ea typeface="微软雅黑" pitchFamily="34" charset="-122"/>
              </a:rPr>
              <a:t>零冗余</a:t>
            </a:r>
            <a:r>
              <a:rPr lang="zh-CN" altLang="en-US" sz="1600" dirty="0">
                <a:latin typeface="微软雅黑" pitchFamily="34" charset="-122"/>
                <a:ea typeface="微软雅黑" pitchFamily="34" charset="-122"/>
              </a:rPr>
              <a:t>切分，每个</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只维护部分参数，计算或者更新需要的时候再聚合得到完整的参数</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spTree>
    <p:extLst>
      <p:ext uri="{BB962C8B-B14F-4D97-AF65-F5344CB8AC3E}">
        <p14:creationId xmlns:p14="http://schemas.microsoft.com/office/powerpoint/2010/main" val="106992670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3.3.1 ZeRO-DP Stage 1</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21</a:t>
            </a:fld>
            <a:endParaRPr lang="en-US" altLang="zh-CN"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5755422"/>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14:m>
                  <m:oMath xmlns:m="http://schemas.openxmlformats.org/officeDocument/2006/math">
                    <m:sSub>
                      <m:sSubPr>
                        <m:ctrlPr>
                          <a:rPr lang="en-US" altLang="zh-CN" sz="1600" i="1" smtClean="0">
                            <a:latin typeface="Cambria Math" panose="02040503050406030204" pitchFamily="18" charset="0"/>
                            <a:ea typeface="微软雅黑" pitchFamily="34" charset="-122"/>
                          </a:rPr>
                        </m:ctrlPr>
                      </m:sSubPr>
                      <m:e>
                        <m:r>
                          <a:rPr lang="en-US" altLang="zh-CN" sz="1600" b="0" i="1" smtClean="0">
                            <a:latin typeface="Cambria Math" panose="02040503050406030204" pitchFamily="18" charset="0"/>
                            <a:ea typeface="微软雅黑" pitchFamily="34" charset="-122"/>
                          </a:rPr>
                          <m:t>𝑃</m:t>
                        </m:r>
                      </m:e>
                      <m:sub>
                        <m:r>
                          <a:rPr lang="en-US" altLang="zh-CN" sz="1600" b="0" i="1" smtClean="0">
                            <a:latin typeface="Cambria Math" panose="02040503050406030204" pitchFamily="18" charset="0"/>
                            <a:ea typeface="微软雅黑" pitchFamily="34" charset="-122"/>
                          </a:rPr>
                          <m:t>𝑜𝑠</m:t>
                        </m:r>
                      </m:sub>
                    </m:sSub>
                  </m:oMath>
                </a14:m>
                <a:r>
                  <a:rPr lang="zh-CN" altLang="en-US" sz="1600" dirty="0">
                    <a:latin typeface="微软雅黑" pitchFamily="34" charset="-122"/>
                    <a:ea typeface="微软雅黑" pitchFamily="34" charset="-122"/>
                  </a:rPr>
                  <a:t>优化器状态分割：将</a:t>
                </a:r>
                <a:r>
                  <a:rPr lang="en-US" altLang="zh-CN" sz="1600" dirty="0">
                    <a:latin typeface="微软雅黑" pitchFamily="34" charset="-122"/>
                    <a:ea typeface="微软雅黑" pitchFamily="34" charset="-122"/>
                  </a:rPr>
                  <a:t>optimizer states</a:t>
                </a:r>
                <a:r>
                  <a:rPr lang="zh-CN" altLang="en-US" sz="1600" dirty="0">
                    <a:latin typeface="微软雅黑" pitchFamily="34" charset="-122"/>
                    <a:ea typeface="微软雅黑" pitchFamily="34" charset="-122"/>
                  </a:rPr>
                  <a:t>分成若干份，每块</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上各自维护一份</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将一个</a:t>
                </a:r>
                <a:r>
                  <a:rPr lang="en-US" altLang="zh-CN" sz="1600" dirty="0">
                    <a:latin typeface="微软雅黑" pitchFamily="34" charset="-122"/>
                    <a:ea typeface="微软雅黑" pitchFamily="34" charset="-122"/>
                  </a:rPr>
                  <a:t>batch</a:t>
                </a:r>
                <a:r>
                  <a:rPr lang="zh-CN" altLang="en-US" sz="1600" dirty="0">
                    <a:latin typeface="微软雅黑" pitchFamily="34" charset="-122"/>
                    <a:ea typeface="微软雅黑" pitchFamily="34" charset="-122"/>
                  </a:rPr>
                  <a:t>的数据分成</a:t>
                </a:r>
                <a:r>
                  <a:rPr lang="en-US" altLang="zh-CN" sz="1600" dirty="0">
                    <a:latin typeface="微软雅黑" pitchFamily="34" charset="-122"/>
                    <a:ea typeface="微软雅黑" pitchFamily="34" charset="-122"/>
                  </a:rPr>
                  <a:t>3</a:t>
                </a:r>
                <a:r>
                  <a:rPr lang="zh-CN" altLang="en-US" sz="1600" dirty="0">
                    <a:latin typeface="微软雅黑" pitchFamily="34" charset="-122"/>
                    <a:ea typeface="微软雅黑" pitchFamily="34" charset="-122"/>
                  </a:rPr>
                  <a:t>份，每块</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各吃一份，</a:t>
                </a:r>
                <a:endParaRPr lang="en-US" altLang="zh-CN" sz="1600" dirty="0">
                  <a:latin typeface="微软雅黑" pitchFamily="34" charset="-122"/>
                  <a:ea typeface="微软雅黑" pitchFamily="34" charset="-122"/>
                </a:endParaRPr>
              </a:p>
              <a:p>
                <a:pPr marL="0" lvl="1" algn="just">
                  <a:lnSpc>
                    <a:spcPct val="150000"/>
                  </a:lnSpc>
                  <a:buClr>
                    <a:srgbClr val="1F497D"/>
                  </a:buClr>
                </a:pPr>
                <a:r>
                  <a:rPr lang="zh-CN" altLang="en-US" sz="1600" dirty="0">
                    <a:latin typeface="微软雅黑" pitchFamily="34" charset="-122"/>
                    <a:ea typeface="微软雅黑" pitchFamily="34" charset="-122"/>
                  </a:rPr>
                  <a:t>做完一轮</a:t>
                </a:r>
                <a:r>
                  <a:rPr lang="en-US" altLang="zh-CN" sz="1600" dirty="0">
                    <a:latin typeface="微软雅黑" pitchFamily="34" charset="-122"/>
                    <a:ea typeface="微软雅黑" pitchFamily="34" charset="-122"/>
                  </a:rPr>
                  <a:t>forward</a:t>
                </a:r>
                <a:r>
                  <a:rPr lang="zh-CN" altLang="en-US" sz="1600" dirty="0">
                    <a:latin typeface="微软雅黑" pitchFamily="34" charset="-122"/>
                    <a:ea typeface="微软雅黑" pitchFamily="34" charset="-122"/>
                  </a:rPr>
                  <a:t>和</a:t>
                </a:r>
                <a:r>
                  <a:rPr lang="en-US" altLang="zh-CN" sz="1600" dirty="0">
                    <a:latin typeface="微软雅黑" pitchFamily="34" charset="-122"/>
                    <a:ea typeface="微软雅黑" pitchFamily="34" charset="-122"/>
                  </a:rPr>
                  <a:t>backward</a:t>
                </a:r>
                <a:r>
                  <a:rPr lang="zh-CN" altLang="en-US" sz="1600" dirty="0">
                    <a:latin typeface="微软雅黑" pitchFamily="34" charset="-122"/>
                    <a:ea typeface="微软雅黑" pitchFamily="34" charset="-122"/>
                  </a:rPr>
                  <a:t>后，各得一份梯度</a:t>
                </a:r>
                <a:r>
                  <a:rPr lang="en-US" altLang="zh-CN" sz="1600" dirty="0">
                    <a:latin typeface="微软雅黑" pitchFamily="34" charset="-122"/>
                    <a:ea typeface="微软雅黑" pitchFamily="34" charset="-122"/>
                  </a:rPr>
                  <a:t>G</a:t>
                </a:r>
              </a:p>
              <a:p>
                <a:pPr marL="0" lvl="1" algn="just">
                  <a:lnSpc>
                    <a:spcPct val="150000"/>
                  </a:lnSpc>
                  <a:buClr>
                    <a:srgbClr val="1F497D"/>
                  </a:buClr>
                </a:pPr>
                <a:endParaRPr lang="en-US" altLang="zh-CN" sz="1600" dirty="0">
                  <a:latin typeface="微软雅黑" pitchFamily="34" charset="-122"/>
                  <a:ea typeface="微软雅黑" pitchFamily="34" charset="-122"/>
                </a:endParaRPr>
              </a:p>
              <a:p>
                <a:pPr marL="0" lvl="1" algn="just">
                  <a:lnSpc>
                    <a:spcPct val="150000"/>
                  </a:lnSpc>
                  <a:buClr>
                    <a:srgbClr val="1F497D"/>
                  </a:buClr>
                </a:pPr>
                <a:endParaRPr lang="en-US" altLang="zh-CN" sz="1600" dirty="0">
                  <a:latin typeface="微软雅黑" pitchFamily="34" charset="-122"/>
                  <a:ea typeface="微软雅黑" pitchFamily="34" charset="-122"/>
                </a:endParaRPr>
              </a:p>
              <a:p>
                <a:pPr marL="0" lvl="1" algn="just">
                  <a:lnSpc>
                    <a:spcPct val="150000"/>
                  </a:lnSpc>
                  <a:buClr>
                    <a:srgbClr val="1F497D"/>
                  </a:buClr>
                </a:pPr>
                <a:endParaRPr lang="en-US" altLang="zh-CN" sz="1600" dirty="0">
                  <a:latin typeface="微软雅黑" pitchFamily="34" charset="-122"/>
                  <a:ea typeface="微软雅黑" pitchFamily="34" charset="-122"/>
                </a:endParaRPr>
              </a:p>
              <a:p>
                <a:pPr marL="0" lvl="1" algn="just">
                  <a:lnSpc>
                    <a:spcPct val="150000"/>
                  </a:lnSpc>
                  <a:buClr>
                    <a:srgbClr val="1F497D"/>
                  </a:buClr>
                </a:pPr>
                <a:endParaRPr lang="en-US" altLang="zh-CN" sz="1600" dirty="0">
                  <a:latin typeface="微软雅黑" pitchFamily="34" charset="-122"/>
                  <a:ea typeface="微软雅黑" pitchFamily="34" charset="-122"/>
                </a:endParaRPr>
              </a:p>
              <a:p>
                <a:pPr marL="0" lvl="1" algn="just">
                  <a:lnSpc>
                    <a:spcPct val="150000"/>
                  </a:lnSpc>
                  <a:buClr>
                    <a:srgbClr val="1F497D"/>
                  </a:buClr>
                </a:pPr>
                <a:endParaRPr lang="en-US" altLang="zh-CN" sz="1600" dirty="0">
                  <a:latin typeface="微软雅黑" pitchFamily="34" charset="-122"/>
                  <a:ea typeface="微软雅黑" pitchFamily="34" charset="-122"/>
                </a:endParaRPr>
              </a:p>
              <a:p>
                <a:pPr marL="285750" lvl="1" indent="-28575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对梯度</a:t>
                </a:r>
                <a:r>
                  <a:rPr lang="en-US" altLang="zh-CN" sz="1600" dirty="0">
                    <a:latin typeface="微软雅黑" pitchFamily="34" charset="-122"/>
                    <a:ea typeface="微软雅黑" pitchFamily="34" charset="-122"/>
                  </a:rPr>
                  <a:t>G</a:t>
                </a:r>
                <a:r>
                  <a:rPr lang="zh-CN" altLang="en-US" sz="1600" dirty="0">
                    <a:latin typeface="微软雅黑" pitchFamily="34" charset="-122"/>
                    <a:ea typeface="微软雅黑" pitchFamily="34" charset="-122"/>
                  </a:rPr>
                  <a:t>做一次</a:t>
                </a:r>
                <a:r>
                  <a:rPr lang="en-US" altLang="zh-CN" sz="1600" dirty="0">
                    <a:solidFill>
                      <a:srgbClr val="FF0000"/>
                    </a:solidFill>
                    <a:latin typeface="微软雅黑" pitchFamily="34" charset="-122"/>
                    <a:ea typeface="微软雅黑" pitchFamily="34" charset="-122"/>
                  </a:rPr>
                  <a:t>AllReduce</a:t>
                </a:r>
                <a:r>
                  <a:rPr lang="zh-CN" altLang="en-US" sz="1600" dirty="0">
                    <a:latin typeface="微软雅黑" pitchFamily="34" charset="-122"/>
                    <a:ea typeface="微软雅黑" pitchFamily="34" charset="-122"/>
                  </a:rPr>
                  <a:t>，得到完整的梯度</a:t>
                </a:r>
                <a:r>
                  <a:rPr lang="en-US" altLang="zh-CN" sz="1600" dirty="0">
                    <a:latin typeface="微软雅黑" pitchFamily="34" charset="-122"/>
                    <a:ea typeface="微软雅黑" pitchFamily="34" charset="-122"/>
                  </a:rPr>
                  <a:t>G</a:t>
                </a:r>
                <a:r>
                  <a:rPr lang="zh-CN" altLang="en-US" sz="1600" dirty="0">
                    <a:latin typeface="微软雅黑" pitchFamily="34" charset="-122"/>
                    <a:ea typeface="微软雅黑" pitchFamily="34" charset="-122"/>
                  </a:rPr>
                  <a:t>，对</a:t>
                </a:r>
                <a:endParaRPr lang="en-US" altLang="zh-CN" sz="1600" dirty="0">
                  <a:latin typeface="微软雅黑" pitchFamily="34" charset="-122"/>
                  <a:ea typeface="微软雅黑" pitchFamily="34" charset="-122"/>
                </a:endParaRPr>
              </a:p>
              <a:p>
                <a:pPr marL="0" lvl="1" algn="just">
                  <a:lnSpc>
                    <a:spcPct val="150000"/>
                  </a:lnSpc>
                  <a:buClr>
                    <a:srgbClr val="1F497D"/>
                  </a:buClr>
                </a:pPr>
                <a:r>
                  <a:rPr lang="zh-CN" altLang="en-US" sz="1600" dirty="0">
                    <a:latin typeface="微软雅黑" pitchFamily="34" charset="-122"/>
                    <a:ea typeface="微软雅黑" pitchFamily="34" charset="-122"/>
                  </a:rPr>
                  <a:t>相应部分的参数</a:t>
                </a:r>
                <a:r>
                  <a:rPr lang="en-US" altLang="zh-CN" sz="1600" dirty="0">
                    <a:latin typeface="微软雅黑" pitchFamily="34" charset="-122"/>
                    <a:ea typeface="微软雅黑" pitchFamily="34" charset="-122"/>
                  </a:rPr>
                  <a:t>W</a:t>
                </a:r>
                <a:r>
                  <a:rPr lang="zh-CN" altLang="en-US" sz="1600" dirty="0">
                    <a:latin typeface="微软雅黑" pitchFamily="34" charset="-122"/>
                    <a:ea typeface="微软雅黑" pitchFamily="34" charset="-122"/>
                  </a:rPr>
                  <a:t>进行更新</a:t>
                </a:r>
                <a:endParaRPr lang="en-US" altLang="zh-CN" sz="1600" dirty="0">
                  <a:latin typeface="微软雅黑" pitchFamily="34" charset="-122"/>
                  <a:ea typeface="微软雅黑" pitchFamily="34" charset="-122"/>
                </a:endParaRPr>
              </a:p>
              <a:p>
                <a:pPr marL="285750" lvl="1" indent="-28575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对参数</a:t>
                </a:r>
                <a:r>
                  <a:rPr lang="en-US" altLang="zh-CN" sz="1600" dirty="0">
                    <a:latin typeface="微软雅黑" pitchFamily="34" charset="-122"/>
                    <a:ea typeface="微软雅黑" pitchFamily="34" charset="-122"/>
                  </a:rPr>
                  <a:t>W</a:t>
                </a:r>
                <a:r>
                  <a:rPr lang="zh-CN" altLang="en-US" sz="1600" dirty="0">
                    <a:latin typeface="微软雅黑" pitchFamily="34" charset="-122"/>
                    <a:ea typeface="微软雅黑" pitchFamily="34" charset="-122"/>
                  </a:rPr>
                  <a:t>做一次</a:t>
                </a:r>
                <a:r>
                  <a:rPr lang="en-US" altLang="zh-CN" sz="1600" dirty="0">
                    <a:solidFill>
                      <a:srgbClr val="FF0000"/>
                    </a:solidFill>
                    <a:latin typeface="微软雅黑" pitchFamily="34" charset="-122"/>
                    <a:ea typeface="微软雅黑" pitchFamily="34" charset="-122"/>
                  </a:rPr>
                  <a:t>All-Gather</a:t>
                </a:r>
                <a:r>
                  <a:rPr lang="zh-CN" altLang="en-US" sz="1600" dirty="0">
                    <a:latin typeface="微软雅黑" pitchFamily="34" charset="-122"/>
                    <a:ea typeface="微软雅黑" pitchFamily="34" charset="-122"/>
                  </a:rPr>
                  <a:t>，从别的</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上把更新</a:t>
                </a:r>
                <a:endParaRPr lang="en-US" altLang="zh-CN" sz="1600" dirty="0">
                  <a:latin typeface="微软雅黑" pitchFamily="34" charset="-122"/>
                  <a:ea typeface="微软雅黑" pitchFamily="34" charset="-122"/>
                </a:endParaRPr>
              </a:p>
              <a:p>
                <a:pPr marL="0" lvl="1" algn="just">
                  <a:lnSpc>
                    <a:spcPct val="150000"/>
                  </a:lnSpc>
                  <a:buClr>
                    <a:srgbClr val="1F497D"/>
                  </a:buClr>
                </a:pPr>
                <a:r>
                  <a:rPr lang="zh-CN" altLang="en-US" sz="1600" dirty="0">
                    <a:latin typeface="微软雅黑" pitchFamily="34" charset="-122"/>
                    <a:ea typeface="微软雅黑" pitchFamily="34" charset="-122"/>
                  </a:rPr>
                  <a:t>好的其余部分的</a:t>
                </a:r>
                <a:r>
                  <a:rPr lang="en-US" altLang="zh-CN" sz="1600" dirty="0">
                    <a:latin typeface="微软雅黑" pitchFamily="34" charset="-122"/>
                    <a:ea typeface="微软雅黑" pitchFamily="34" charset="-122"/>
                  </a:rPr>
                  <a:t>W</a:t>
                </a:r>
                <a:r>
                  <a:rPr lang="zh-CN" altLang="en-US" sz="1600" dirty="0">
                    <a:latin typeface="微软雅黑" pitchFamily="34" charset="-122"/>
                    <a:ea typeface="微软雅黑" pitchFamily="34" charset="-122"/>
                  </a:rPr>
                  <a:t>取回</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mc:Choice>
        <mc:Fallback xmlns="">
          <p:sp>
            <p:nvSpPr>
              <p:cNvPr id="5" name="文本框 4">
                <a:extLst>
                  <a:ext uri="{FF2B5EF4-FFF2-40B4-BE49-F238E27FC236}">
                    <a16:creationId xmlns:a16="http://schemas.microsoft.com/office/drawing/2014/main" id="{04D06C93-3531-BA11-891F-67B0DA06FDCB}"/>
                  </a:ext>
                </a:extLst>
              </p:cNvPr>
              <p:cNvSpPr txBox="1">
                <a:spLocks noRot="1" noChangeAspect="1" noMove="1" noResize="1" noEditPoints="1" noAdjustHandles="1" noChangeArrowheads="1" noChangeShapeType="1" noTextEdit="1"/>
              </p:cNvSpPr>
              <p:nvPr/>
            </p:nvSpPr>
            <p:spPr>
              <a:xfrm>
                <a:off x="692726" y="1384682"/>
                <a:ext cx="7897091" cy="5755422"/>
              </a:xfrm>
              <a:prstGeom prst="rect">
                <a:avLst/>
              </a:prstGeom>
              <a:blipFill>
                <a:blip r:embed="rId3"/>
                <a:stretch>
                  <a:fillRect l="-46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A978609-1D2D-D556-1F47-8B244867CE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3362" y="1875202"/>
            <a:ext cx="2996432" cy="1805797"/>
          </a:xfrm>
          <a:prstGeom prst="rect">
            <a:avLst/>
          </a:prstGeom>
        </p:spPr>
      </p:pic>
      <p:pic>
        <p:nvPicPr>
          <p:cNvPr id="8" name="图片 7">
            <a:extLst>
              <a:ext uri="{FF2B5EF4-FFF2-40B4-BE49-F238E27FC236}">
                <a16:creationId xmlns:a16="http://schemas.microsoft.com/office/drawing/2014/main" id="{7997706D-509B-61AF-C15E-37B80010B1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3362" y="4335959"/>
            <a:ext cx="3086409" cy="1912119"/>
          </a:xfrm>
          <a:prstGeom prst="rect">
            <a:avLst/>
          </a:prstGeom>
        </p:spPr>
      </p:pic>
      <p:sp>
        <p:nvSpPr>
          <p:cNvPr id="9" name="箭头: 下 8">
            <a:extLst>
              <a:ext uri="{FF2B5EF4-FFF2-40B4-BE49-F238E27FC236}">
                <a16:creationId xmlns:a16="http://schemas.microsoft.com/office/drawing/2014/main" id="{239F5EDD-3A37-C352-7CAA-9805E6841A84}"/>
              </a:ext>
            </a:extLst>
          </p:cNvPr>
          <p:cNvSpPr/>
          <p:nvPr/>
        </p:nvSpPr>
        <p:spPr bwMode="auto">
          <a:xfrm>
            <a:off x="6890067" y="3778455"/>
            <a:ext cx="672998" cy="585216"/>
          </a:xfrm>
          <a:prstGeom prst="downArrow">
            <a:avLst/>
          </a:prstGeom>
          <a:solidFill>
            <a:schemeClr val="accent3">
              <a:lumMod val="40000"/>
              <a:lumOff val="60000"/>
            </a:schemeClr>
          </a:solidFill>
          <a:ln>
            <a:noFill/>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70439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3.3.2 ZeRO-DP Stage 2</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22</a:t>
            </a:fld>
            <a:endParaRPr lang="en-US" altLang="zh-CN"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6524094"/>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14:m>
                  <m:oMath xmlns:m="http://schemas.openxmlformats.org/officeDocument/2006/math">
                    <m:sSub>
                      <m:sSubPr>
                        <m:ctrlPr>
                          <a:rPr lang="en-US" altLang="zh-CN" sz="1600" i="1" smtClean="0">
                            <a:latin typeface="Cambria Math" panose="02040503050406030204" pitchFamily="18" charset="0"/>
                            <a:ea typeface="微软雅黑" pitchFamily="34" charset="-122"/>
                          </a:rPr>
                        </m:ctrlPr>
                      </m:sSubPr>
                      <m:e>
                        <m:r>
                          <a:rPr lang="en-US" altLang="zh-CN" sz="1600" b="0" i="1" smtClean="0">
                            <a:latin typeface="Cambria Math" panose="02040503050406030204" pitchFamily="18" charset="0"/>
                            <a:ea typeface="微软雅黑" pitchFamily="34" charset="-122"/>
                          </a:rPr>
                          <m:t>𝑃</m:t>
                        </m:r>
                      </m:e>
                      <m:sub>
                        <m:r>
                          <a:rPr lang="en-US" altLang="zh-CN" sz="1600" b="0" i="1" smtClean="0">
                            <a:latin typeface="Cambria Math" panose="02040503050406030204" pitchFamily="18" charset="0"/>
                            <a:ea typeface="微软雅黑" pitchFamily="34" charset="-122"/>
                          </a:rPr>
                          <m:t>𝑜𝑠</m:t>
                        </m:r>
                      </m:sub>
                    </m:sSub>
                  </m:oMath>
                </a14:m>
                <a:r>
                  <a:rPr lang="en-US" altLang="zh-CN" sz="1600" dirty="0">
                    <a:latin typeface="微软雅黑" pitchFamily="34" charset="-122"/>
                    <a:ea typeface="微软雅黑" pitchFamily="34" charset="-122"/>
                  </a:rPr>
                  <a:t>+</a:t>
                </a:r>
                <a14:m>
                  <m:oMath xmlns:m="http://schemas.openxmlformats.org/officeDocument/2006/math">
                    <m:sSub>
                      <m:sSubPr>
                        <m:ctrlPr>
                          <a:rPr lang="en-US" altLang="zh-CN" sz="1600" i="1">
                            <a:latin typeface="Cambria Math" panose="02040503050406030204" pitchFamily="18" charset="0"/>
                            <a:ea typeface="微软雅黑" pitchFamily="34" charset="-122"/>
                          </a:rPr>
                        </m:ctrlPr>
                      </m:sSubPr>
                      <m:e>
                        <m:r>
                          <a:rPr lang="en-US" altLang="zh-CN" sz="1600" i="1">
                            <a:latin typeface="Cambria Math" panose="02040503050406030204" pitchFamily="18" charset="0"/>
                            <a:ea typeface="微软雅黑" pitchFamily="34" charset="-122"/>
                          </a:rPr>
                          <m:t>𝑃</m:t>
                        </m:r>
                      </m:e>
                      <m:sub>
                        <m:r>
                          <a:rPr lang="en-US" altLang="zh-CN" sz="1600" b="0" i="1" smtClean="0">
                            <a:latin typeface="Cambria Math" panose="02040503050406030204" pitchFamily="18" charset="0"/>
                            <a:ea typeface="微软雅黑" pitchFamily="34" charset="-122"/>
                          </a:rPr>
                          <m:t>𝑔</m:t>
                        </m:r>
                      </m:sub>
                    </m:sSub>
                  </m:oMath>
                </a14:m>
                <a:r>
                  <a:rPr lang="zh-CN" altLang="en-US" sz="1600" dirty="0">
                    <a:latin typeface="微软雅黑" pitchFamily="34" charset="-122"/>
                    <a:ea typeface="微软雅黑" pitchFamily="34" charset="-122"/>
                  </a:rPr>
                  <a:t>优化器状态与梯度分割：更进一步，我们把梯度也拆开，每个</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各自维护一块梯度</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将一个</a:t>
                </a:r>
                <a:r>
                  <a:rPr lang="en-US" altLang="zh-CN" sz="1600" dirty="0">
                    <a:latin typeface="微软雅黑" pitchFamily="34" charset="-122"/>
                    <a:ea typeface="微软雅黑" pitchFamily="34" charset="-122"/>
                  </a:rPr>
                  <a:t>batch</a:t>
                </a:r>
                <a:r>
                  <a:rPr lang="zh-CN" altLang="en-US" sz="1600" dirty="0">
                    <a:latin typeface="微软雅黑" pitchFamily="34" charset="-122"/>
                    <a:ea typeface="微软雅黑" pitchFamily="34" charset="-122"/>
                  </a:rPr>
                  <a:t>的数据分成</a:t>
                </a:r>
                <a:r>
                  <a:rPr lang="en-US" altLang="zh-CN" sz="1600" dirty="0">
                    <a:latin typeface="微软雅黑" pitchFamily="34" charset="-122"/>
                    <a:ea typeface="微软雅黑" pitchFamily="34" charset="-122"/>
                  </a:rPr>
                  <a:t>3</a:t>
                </a:r>
                <a:r>
                  <a:rPr lang="zh-CN" altLang="en-US" sz="1600" dirty="0">
                    <a:latin typeface="微软雅黑" pitchFamily="34" charset="-122"/>
                    <a:ea typeface="微软雅黑" pitchFamily="34" charset="-122"/>
                  </a:rPr>
                  <a:t>份，每块</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各吃一份，</a:t>
                </a:r>
              </a:p>
              <a:p>
                <a:pPr marL="0" lvl="1" algn="just">
                  <a:lnSpc>
                    <a:spcPct val="150000"/>
                  </a:lnSpc>
                  <a:buClr>
                    <a:srgbClr val="1F497D"/>
                  </a:buClr>
                </a:pPr>
                <a:r>
                  <a:rPr lang="zh-CN" altLang="en-US" sz="1600" dirty="0">
                    <a:latin typeface="微软雅黑" pitchFamily="34" charset="-122"/>
                    <a:ea typeface="微软雅黑" pitchFamily="34" charset="-122"/>
                  </a:rPr>
                  <a:t>做完一轮</a:t>
                </a:r>
                <a:r>
                  <a:rPr lang="en-US" altLang="zh-CN" sz="1600" dirty="0">
                    <a:latin typeface="微软雅黑" pitchFamily="34" charset="-122"/>
                    <a:ea typeface="微软雅黑" pitchFamily="34" charset="-122"/>
                  </a:rPr>
                  <a:t>forward</a:t>
                </a:r>
                <a:r>
                  <a:rPr lang="zh-CN" altLang="en-US" sz="1600" dirty="0">
                    <a:latin typeface="微软雅黑" pitchFamily="34" charset="-122"/>
                    <a:ea typeface="微软雅黑" pitchFamily="34" charset="-122"/>
                  </a:rPr>
                  <a:t>和</a:t>
                </a:r>
                <a:r>
                  <a:rPr lang="en-US" altLang="zh-CN" sz="1600" dirty="0">
                    <a:latin typeface="微软雅黑" pitchFamily="34" charset="-122"/>
                    <a:ea typeface="微软雅黑" pitchFamily="34" charset="-122"/>
                  </a:rPr>
                  <a:t>backward</a:t>
                </a:r>
                <a:r>
                  <a:rPr lang="zh-CN" altLang="en-US" sz="1600" dirty="0">
                    <a:latin typeface="微软雅黑" pitchFamily="34" charset="-122"/>
                    <a:ea typeface="微软雅黑" pitchFamily="34" charset="-122"/>
                  </a:rPr>
                  <a:t>后，各得一份梯度</a:t>
                </a:r>
                <a:r>
                  <a:rPr lang="en-US" altLang="zh-CN" sz="1600" dirty="0">
                    <a:latin typeface="微软雅黑" pitchFamily="34" charset="-122"/>
                    <a:ea typeface="微软雅黑" pitchFamily="34" charset="-122"/>
                  </a:rPr>
                  <a:t>G</a:t>
                </a:r>
              </a:p>
              <a:p>
                <a:pPr marL="0" lvl="1" algn="just">
                  <a:lnSpc>
                    <a:spcPct val="150000"/>
                  </a:lnSpc>
                  <a:buClr>
                    <a:srgbClr val="1F497D"/>
                  </a:buClr>
                </a:pPr>
                <a:endParaRPr lang="en-US" altLang="zh-CN" sz="1600" dirty="0">
                  <a:latin typeface="微软雅黑" pitchFamily="34" charset="-122"/>
                  <a:ea typeface="微软雅黑" pitchFamily="34" charset="-122"/>
                </a:endParaRPr>
              </a:p>
              <a:p>
                <a:pPr marL="0" lvl="1" algn="just">
                  <a:lnSpc>
                    <a:spcPct val="150000"/>
                  </a:lnSpc>
                  <a:buClr>
                    <a:srgbClr val="1F497D"/>
                  </a:buClr>
                </a:pPr>
                <a:endParaRPr lang="en-US" altLang="zh-CN" sz="1600" dirty="0">
                  <a:latin typeface="微软雅黑" pitchFamily="34" charset="-122"/>
                  <a:ea typeface="微软雅黑" pitchFamily="34" charset="-122"/>
                </a:endParaRPr>
              </a:p>
              <a:p>
                <a:pPr marL="0" lvl="1" algn="just">
                  <a:lnSpc>
                    <a:spcPct val="150000"/>
                  </a:lnSpc>
                  <a:buClr>
                    <a:srgbClr val="1F497D"/>
                  </a:buClr>
                </a:pPr>
                <a:endParaRPr lang="en-US" altLang="zh-CN" sz="1600" dirty="0">
                  <a:latin typeface="微软雅黑" pitchFamily="34" charset="-122"/>
                  <a:ea typeface="微软雅黑" pitchFamily="34" charset="-122"/>
                </a:endParaRPr>
              </a:p>
              <a:p>
                <a:pPr marL="0" lvl="1" algn="just">
                  <a:lnSpc>
                    <a:spcPct val="150000"/>
                  </a:lnSpc>
                  <a:buClr>
                    <a:srgbClr val="1F497D"/>
                  </a:buClr>
                </a:pPr>
                <a:endParaRPr lang="en-US" altLang="zh-CN" sz="1600" dirty="0">
                  <a:latin typeface="微软雅黑" pitchFamily="34" charset="-122"/>
                  <a:ea typeface="微软雅黑" pitchFamily="34" charset="-122"/>
                </a:endParaRPr>
              </a:p>
              <a:p>
                <a:pPr marL="285750" lvl="1" indent="-28575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对梯度做一次</a:t>
                </a:r>
                <a:r>
                  <a:rPr lang="en-US" altLang="zh-CN" sz="1600" b="1" dirty="0">
                    <a:latin typeface="微软雅黑" pitchFamily="34" charset="-122"/>
                    <a:ea typeface="微软雅黑" pitchFamily="34" charset="-122"/>
                  </a:rPr>
                  <a:t>Reduce-Scatter</a:t>
                </a:r>
                <a:r>
                  <a:rPr lang="zh-CN" altLang="en-US" sz="1600" dirty="0">
                    <a:latin typeface="微软雅黑" pitchFamily="34" charset="-122"/>
                    <a:ea typeface="微软雅黑" pitchFamily="34" charset="-122"/>
                  </a:rPr>
                  <a:t>，保证每个</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上所</a:t>
                </a:r>
                <a:endParaRPr lang="en-US" altLang="zh-CN" sz="1600" dirty="0">
                  <a:latin typeface="微软雅黑" pitchFamily="34" charset="-122"/>
                  <a:ea typeface="微软雅黑" pitchFamily="34" charset="-122"/>
                </a:endParaRPr>
              </a:p>
              <a:p>
                <a:pPr marL="0" lvl="1" algn="just">
                  <a:lnSpc>
                    <a:spcPct val="150000"/>
                  </a:lnSpc>
                  <a:buClr>
                    <a:srgbClr val="1F497D"/>
                  </a:buClr>
                </a:pPr>
                <a:r>
                  <a:rPr lang="zh-CN" altLang="en-US" sz="1600" dirty="0">
                    <a:latin typeface="微软雅黑" pitchFamily="34" charset="-122"/>
                    <a:ea typeface="微软雅黑" pitchFamily="34" charset="-122"/>
                  </a:rPr>
                  <a:t>维持的那块梯度是聚合梯度，去更新相应的</a:t>
                </a:r>
                <a:r>
                  <a:rPr lang="en-US" altLang="zh-CN" sz="1600" dirty="0">
                    <a:latin typeface="微软雅黑" pitchFamily="34" charset="-122"/>
                    <a:ea typeface="微软雅黑" pitchFamily="34" charset="-122"/>
                  </a:rPr>
                  <a:t>W</a:t>
                </a:r>
              </a:p>
              <a:p>
                <a:pPr marL="285750" lvl="1" indent="-28575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同理，对</a:t>
                </a:r>
                <a:r>
                  <a:rPr lang="en-US" altLang="zh-CN" sz="1600" dirty="0">
                    <a:latin typeface="微软雅黑" pitchFamily="34" charset="-122"/>
                    <a:ea typeface="微软雅黑" pitchFamily="34" charset="-122"/>
                  </a:rPr>
                  <a:t>W</a:t>
                </a:r>
                <a:r>
                  <a:rPr lang="zh-CN" altLang="en-US" sz="1600" dirty="0">
                    <a:latin typeface="微软雅黑" pitchFamily="34" charset="-122"/>
                    <a:ea typeface="微软雅黑" pitchFamily="34" charset="-122"/>
                  </a:rPr>
                  <a:t>做一次</a:t>
                </a:r>
                <a:r>
                  <a:rPr lang="en-US" altLang="zh-CN" sz="1600" b="1" dirty="0">
                    <a:latin typeface="微软雅黑" pitchFamily="34" charset="-122"/>
                    <a:ea typeface="微软雅黑" pitchFamily="34" charset="-122"/>
                  </a:rPr>
                  <a:t>All-Gather</a:t>
                </a:r>
                <a:endParaRPr lang="zh-CN" altLang="en-US" sz="1600" b="1" dirty="0">
                  <a:latin typeface="微软雅黑" pitchFamily="34" charset="-122"/>
                  <a:ea typeface="微软雅黑" pitchFamily="34" charset="-122"/>
                </a:endParaRPr>
              </a:p>
              <a:p>
                <a:pPr marL="0" lvl="1" algn="just">
                  <a:lnSpc>
                    <a:spcPct val="150000"/>
                  </a:lnSpc>
                  <a:buClr>
                    <a:srgbClr val="1F497D"/>
                  </a:buClr>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mc:Choice>
        <mc:Fallback xmlns="">
          <p:sp>
            <p:nvSpPr>
              <p:cNvPr id="5" name="文本框 4">
                <a:extLst>
                  <a:ext uri="{FF2B5EF4-FFF2-40B4-BE49-F238E27FC236}">
                    <a16:creationId xmlns:a16="http://schemas.microsoft.com/office/drawing/2014/main" id="{04D06C93-3531-BA11-891F-67B0DA06FDCB}"/>
                  </a:ext>
                </a:extLst>
              </p:cNvPr>
              <p:cNvSpPr txBox="1">
                <a:spLocks noRot="1" noChangeAspect="1" noMove="1" noResize="1" noEditPoints="1" noAdjustHandles="1" noChangeArrowheads="1" noChangeShapeType="1" noTextEdit="1"/>
              </p:cNvSpPr>
              <p:nvPr/>
            </p:nvSpPr>
            <p:spPr>
              <a:xfrm>
                <a:off x="692726" y="1384682"/>
                <a:ext cx="7897091" cy="6524094"/>
              </a:xfrm>
              <a:prstGeom prst="rect">
                <a:avLst/>
              </a:prstGeom>
              <a:blipFill>
                <a:blip r:embed="rId3"/>
                <a:stretch>
                  <a:fillRect l="-463" r="-38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74F8CE5C-B211-2864-2B06-BB1FBA4CB9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1421" y="1933787"/>
            <a:ext cx="3133039" cy="1832468"/>
          </a:xfrm>
          <a:prstGeom prst="rect">
            <a:avLst/>
          </a:prstGeom>
        </p:spPr>
      </p:pic>
      <p:pic>
        <p:nvPicPr>
          <p:cNvPr id="8" name="图片 7">
            <a:extLst>
              <a:ext uri="{FF2B5EF4-FFF2-40B4-BE49-F238E27FC236}">
                <a16:creationId xmlns:a16="http://schemas.microsoft.com/office/drawing/2014/main" id="{5ED1D213-DC8C-1755-9ED3-2922840C40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81421" y="4466393"/>
            <a:ext cx="3251527" cy="2013850"/>
          </a:xfrm>
          <a:prstGeom prst="rect">
            <a:avLst/>
          </a:prstGeom>
        </p:spPr>
      </p:pic>
      <p:sp>
        <p:nvSpPr>
          <p:cNvPr id="9" name="箭头: 下 8">
            <a:extLst>
              <a:ext uri="{FF2B5EF4-FFF2-40B4-BE49-F238E27FC236}">
                <a16:creationId xmlns:a16="http://schemas.microsoft.com/office/drawing/2014/main" id="{083CA236-D9F5-0025-D527-65E8B2E5E67E}"/>
              </a:ext>
            </a:extLst>
          </p:cNvPr>
          <p:cNvSpPr/>
          <p:nvPr/>
        </p:nvSpPr>
        <p:spPr bwMode="auto">
          <a:xfrm>
            <a:off x="7170685" y="3823716"/>
            <a:ext cx="672998" cy="585216"/>
          </a:xfrm>
          <a:prstGeom prst="downArrow">
            <a:avLst/>
          </a:prstGeom>
          <a:solidFill>
            <a:schemeClr val="accent3">
              <a:lumMod val="40000"/>
              <a:lumOff val="60000"/>
            </a:schemeClr>
          </a:solidFill>
          <a:ln>
            <a:noFill/>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01654732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3.3.3 ZeRO-DP Stage 3</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23</a:t>
            </a:fld>
            <a:endParaRPr lang="en-US" altLang="zh-CN"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5046766"/>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14:m>
                  <m:oMath xmlns:m="http://schemas.openxmlformats.org/officeDocument/2006/math">
                    <m:sSub>
                      <m:sSubPr>
                        <m:ctrlPr>
                          <a:rPr lang="en-US" altLang="zh-CN" sz="1600" i="1" smtClean="0">
                            <a:latin typeface="Cambria Math" panose="02040503050406030204" pitchFamily="18" charset="0"/>
                            <a:ea typeface="微软雅黑" pitchFamily="34" charset="-122"/>
                          </a:rPr>
                        </m:ctrlPr>
                      </m:sSubPr>
                      <m:e>
                        <m:r>
                          <a:rPr lang="en-US" altLang="zh-CN" sz="1600" b="0" i="1" smtClean="0">
                            <a:latin typeface="Cambria Math" panose="02040503050406030204" pitchFamily="18" charset="0"/>
                            <a:ea typeface="微软雅黑" pitchFamily="34" charset="-122"/>
                          </a:rPr>
                          <m:t>𝑃</m:t>
                        </m:r>
                      </m:e>
                      <m:sub>
                        <m:r>
                          <a:rPr lang="en-US" altLang="zh-CN" sz="1600" b="0" i="1" smtClean="0">
                            <a:latin typeface="Cambria Math" panose="02040503050406030204" pitchFamily="18" charset="0"/>
                            <a:ea typeface="微软雅黑" pitchFamily="34" charset="-122"/>
                          </a:rPr>
                          <m:t>𝑜𝑠</m:t>
                        </m:r>
                      </m:sub>
                    </m:sSub>
                  </m:oMath>
                </a14:m>
                <a:r>
                  <a:rPr lang="en-US" altLang="zh-CN" sz="1600" dirty="0">
                    <a:latin typeface="微软雅黑" pitchFamily="34" charset="-122"/>
                    <a:ea typeface="微软雅黑" pitchFamily="34" charset="-122"/>
                  </a:rPr>
                  <a:t>+</a:t>
                </a:r>
                <a14:m>
                  <m:oMath xmlns:m="http://schemas.openxmlformats.org/officeDocument/2006/math">
                    <m:sSub>
                      <m:sSubPr>
                        <m:ctrlPr>
                          <a:rPr lang="en-US" altLang="zh-CN" sz="1600" i="1">
                            <a:latin typeface="Cambria Math" panose="02040503050406030204" pitchFamily="18" charset="0"/>
                            <a:ea typeface="微软雅黑" pitchFamily="34" charset="-122"/>
                          </a:rPr>
                        </m:ctrlPr>
                      </m:sSubPr>
                      <m:e>
                        <m:r>
                          <a:rPr lang="en-US" altLang="zh-CN" sz="1600" i="1">
                            <a:latin typeface="Cambria Math" panose="02040503050406030204" pitchFamily="18" charset="0"/>
                            <a:ea typeface="微软雅黑" pitchFamily="34" charset="-122"/>
                          </a:rPr>
                          <m:t>𝑃</m:t>
                        </m:r>
                      </m:e>
                      <m:sub>
                        <m:r>
                          <a:rPr lang="en-US" altLang="zh-CN" sz="1600" b="0" i="1" smtClean="0">
                            <a:latin typeface="Cambria Math" panose="02040503050406030204" pitchFamily="18" charset="0"/>
                            <a:ea typeface="微软雅黑" pitchFamily="34" charset="-122"/>
                          </a:rPr>
                          <m:t>𝑔</m:t>
                        </m:r>
                      </m:sub>
                    </m:sSub>
                  </m:oMath>
                </a14:m>
                <a:r>
                  <a:rPr lang="en-US" altLang="zh-CN" sz="1600" dirty="0">
                    <a:latin typeface="微软雅黑" pitchFamily="34" charset="-122"/>
                    <a:ea typeface="微软雅黑" pitchFamily="34" charset="-122"/>
                  </a:rPr>
                  <a:t>+</a:t>
                </a:r>
                <a14:m>
                  <m:oMath xmlns:m="http://schemas.openxmlformats.org/officeDocument/2006/math">
                    <m:sSub>
                      <m:sSubPr>
                        <m:ctrlPr>
                          <a:rPr lang="en-US" altLang="zh-CN" sz="1600" i="1">
                            <a:latin typeface="Cambria Math" panose="02040503050406030204" pitchFamily="18" charset="0"/>
                            <a:ea typeface="微软雅黑" pitchFamily="34" charset="-122"/>
                          </a:rPr>
                        </m:ctrlPr>
                      </m:sSubPr>
                      <m:e>
                        <m:r>
                          <a:rPr lang="en-US" altLang="zh-CN" sz="1600" i="1">
                            <a:latin typeface="Cambria Math" panose="02040503050406030204" pitchFamily="18" charset="0"/>
                            <a:ea typeface="微软雅黑" pitchFamily="34" charset="-122"/>
                          </a:rPr>
                          <m:t>𝑃</m:t>
                        </m:r>
                      </m:e>
                      <m:sub>
                        <m:r>
                          <a:rPr lang="en-US" altLang="zh-CN" sz="1600" b="0" i="1" smtClean="0">
                            <a:latin typeface="Cambria Math" panose="02040503050406030204" pitchFamily="18" charset="0"/>
                            <a:ea typeface="微软雅黑" pitchFamily="34" charset="-122"/>
                          </a:rPr>
                          <m:t>𝑤</m:t>
                        </m:r>
                      </m:sub>
                    </m:sSub>
                  </m:oMath>
                </a14:m>
                <a:r>
                  <a:rPr lang="zh-CN" altLang="en-US" sz="1600" dirty="0">
                    <a:latin typeface="微软雅黑" pitchFamily="34" charset="-122"/>
                    <a:ea typeface="微软雅黑" pitchFamily="34" charset="-122"/>
                  </a:rPr>
                  <a:t>优化器状态、梯度与参数分割：每块</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各自维持对应的</a:t>
                </a:r>
                <a:r>
                  <a:rPr lang="en-US" altLang="zh-CN" sz="1600" dirty="0">
                    <a:latin typeface="微软雅黑" pitchFamily="34" charset="-122"/>
                    <a:ea typeface="微软雅黑" pitchFamily="34" charset="-122"/>
                  </a:rPr>
                  <a:t>optimizer states</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gradients</a:t>
                </a:r>
                <a:r>
                  <a:rPr lang="zh-CN" altLang="en-US" sz="1600" dirty="0">
                    <a:latin typeface="微软雅黑" pitchFamily="34" charset="-122"/>
                    <a:ea typeface="微软雅黑" pitchFamily="34" charset="-122"/>
                  </a:rPr>
                  <a:t>和</a:t>
                </a:r>
                <a:r>
                  <a:rPr lang="en-US" altLang="zh-CN" sz="1600" dirty="0">
                    <a:latin typeface="微软雅黑" pitchFamily="34" charset="-122"/>
                    <a:ea typeface="微软雅黑" pitchFamily="34" charset="-122"/>
                  </a:rPr>
                  <a:t>parameters</a:t>
                </a:r>
              </a:p>
              <a:p>
                <a:pPr marL="342900" lvl="1"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rPr>
                  <a:t>Forward/Backward</a:t>
                </a:r>
                <a:r>
                  <a:rPr lang="zh-CN" altLang="en-US" sz="1600" dirty="0">
                    <a:latin typeface="微软雅黑" pitchFamily="34" charset="-122"/>
                    <a:ea typeface="微软雅黑" pitchFamily="34" charset="-122"/>
                  </a:rPr>
                  <a:t>时，对</a:t>
                </a:r>
                <a:r>
                  <a:rPr lang="en-US" altLang="zh-CN" sz="1600" dirty="0">
                    <a:latin typeface="微软雅黑" pitchFamily="34" charset="-122"/>
                    <a:ea typeface="微软雅黑" pitchFamily="34" charset="-122"/>
                  </a:rPr>
                  <a:t>W</a:t>
                </a:r>
                <a:r>
                  <a:rPr lang="zh-CN" altLang="en-US" sz="1600" dirty="0">
                    <a:latin typeface="微软雅黑" pitchFamily="34" charset="-122"/>
                    <a:ea typeface="微软雅黑" pitchFamily="34" charset="-122"/>
                  </a:rPr>
                  <a:t>做一次</a:t>
                </a:r>
                <a:r>
                  <a:rPr lang="en-US" altLang="zh-CN" sz="1600" b="1" dirty="0">
                    <a:latin typeface="微软雅黑" pitchFamily="34" charset="-122"/>
                    <a:ea typeface="微软雅黑" pitchFamily="34" charset="-122"/>
                  </a:rPr>
                  <a:t>All-Gather</a:t>
                </a:r>
                <a:r>
                  <a:rPr lang="zh-CN" altLang="en-US" sz="1600" dirty="0">
                    <a:latin typeface="微软雅黑" pitchFamily="34" charset="-122"/>
                    <a:ea typeface="微软雅黑" pitchFamily="34" charset="-122"/>
                  </a:rPr>
                  <a:t>，得到一份完整的</a:t>
                </a:r>
                <a:r>
                  <a:rPr lang="en-US" altLang="zh-CN" sz="1600" dirty="0">
                    <a:latin typeface="微软雅黑" pitchFamily="34" charset="-122"/>
                    <a:ea typeface="微软雅黑" pitchFamily="34" charset="-122"/>
                  </a:rPr>
                  <a:t>W</a:t>
                </a:r>
                <a:r>
                  <a:rPr lang="zh-CN" altLang="en-US" sz="1600" dirty="0">
                    <a:latin typeface="微软雅黑" pitchFamily="34" charset="-122"/>
                    <a:ea typeface="微软雅黑" pitchFamily="34" charset="-122"/>
                  </a:rPr>
                  <a:t>，用完即丢弃</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rPr>
                  <a:t>Backward</a:t>
                </a:r>
                <a:r>
                  <a:rPr lang="zh-CN" altLang="en-US" sz="1600" dirty="0">
                    <a:latin typeface="微软雅黑" pitchFamily="34" charset="-122"/>
                    <a:ea typeface="微软雅黑" pitchFamily="34" charset="-122"/>
                  </a:rPr>
                  <a:t>后算得一份完整的梯度</a:t>
                </a:r>
                <a:r>
                  <a:rPr lang="en-US" altLang="zh-CN" sz="1600" dirty="0">
                    <a:latin typeface="微软雅黑" pitchFamily="34" charset="-122"/>
                    <a:ea typeface="微软雅黑" pitchFamily="34" charset="-122"/>
                  </a:rPr>
                  <a:t>G</a:t>
                </a:r>
                <a:r>
                  <a:rPr lang="zh-CN" altLang="en-US" sz="1600" dirty="0">
                    <a:latin typeface="微软雅黑" pitchFamily="34" charset="-122"/>
                    <a:ea typeface="微软雅黑" pitchFamily="34" charset="-122"/>
                  </a:rPr>
                  <a:t>，做一次</a:t>
                </a:r>
                <a:r>
                  <a:rPr lang="en-US" altLang="zh-CN" sz="1600" b="1" dirty="0">
                    <a:latin typeface="微软雅黑" pitchFamily="34" charset="-122"/>
                    <a:ea typeface="微软雅黑" pitchFamily="34" charset="-122"/>
                  </a:rPr>
                  <a:t>Reduce-Scatter</a:t>
                </a:r>
                <a:r>
                  <a:rPr lang="zh-CN" altLang="en-US" sz="1600" dirty="0">
                    <a:latin typeface="微软雅黑" pitchFamily="34" charset="-122"/>
                    <a:ea typeface="微软雅黑" pitchFamily="34" charset="-122"/>
                  </a:rPr>
                  <a:t>聚合自己维护的那部分梯度，聚合操作结束后，立刻把不是自己维护的</a:t>
                </a:r>
                <a:r>
                  <a:rPr lang="en-US" altLang="zh-CN" sz="1600" dirty="0">
                    <a:latin typeface="微软雅黑" pitchFamily="34" charset="-122"/>
                    <a:ea typeface="微软雅黑" pitchFamily="34" charset="-122"/>
                  </a:rPr>
                  <a:t>G</a:t>
                </a:r>
                <a:r>
                  <a:rPr lang="zh-CN" altLang="en-US" sz="1600" dirty="0">
                    <a:latin typeface="微软雅黑" pitchFamily="34" charset="-122"/>
                    <a:ea typeface="微软雅黑" pitchFamily="34" charset="-122"/>
                  </a:rPr>
                  <a:t>抛弃</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用自己维护的</a:t>
                </a:r>
                <a:r>
                  <a:rPr lang="en-US" altLang="zh-CN" sz="1600" dirty="0">
                    <a:latin typeface="微软雅黑" pitchFamily="34" charset="-122"/>
                    <a:ea typeface="微软雅黑" pitchFamily="34" charset="-122"/>
                  </a:rPr>
                  <a:t>O</a:t>
                </a:r>
                <a:r>
                  <a:rPr lang="zh-CN" altLang="en-US" sz="1600" dirty="0">
                    <a:latin typeface="微软雅黑" pitchFamily="34" charset="-122"/>
                    <a:ea typeface="微软雅黑" pitchFamily="34" charset="-122"/>
                  </a:rPr>
                  <a:t>和</a:t>
                </a:r>
                <a:r>
                  <a:rPr lang="en-US" altLang="zh-CN" sz="1600" dirty="0">
                    <a:latin typeface="微软雅黑" pitchFamily="34" charset="-122"/>
                    <a:ea typeface="微软雅黑" pitchFamily="34" charset="-122"/>
                  </a:rPr>
                  <a:t>G</a:t>
                </a:r>
                <a:r>
                  <a:rPr lang="zh-CN" altLang="en-US" sz="1600" dirty="0">
                    <a:latin typeface="微软雅黑" pitchFamily="34" charset="-122"/>
                    <a:ea typeface="微软雅黑" pitchFamily="34" charset="-122"/>
                  </a:rPr>
                  <a:t>，更新</a:t>
                </a:r>
                <a:r>
                  <a:rPr lang="en-US" altLang="zh-CN" sz="1600" dirty="0">
                    <a:latin typeface="微软雅黑" pitchFamily="34" charset="-122"/>
                    <a:ea typeface="微软雅黑" pitchFamily="34" charset="-122"/>
                  </a:rPr>
                  <a:t>W</a:t>
                </a:r>
                <a:r>
                  <a:rPr lang="zh-CN" altLang="en-US" sz="1600" dirty="0">
                    <a:latin typeface="微软雅黑" pitchFamily="34" charset="-122"/>
                    <a:ea typeface="微软雅黑" pitchFamily="34" charset="-122"/>
                  </a:rPr>
                  <a:t>。由于训练过程中每块</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只维护部分</a:t>
                </a:r>
                <a:r>
                  <a:rPr lang="en-US" altLang="zh-CN" sz="1600" dirty="0">
                    <a:latin typeface="微软雅黑" pitchFamily="34" charset="-122"/>
                    <a:ea typeface="微软雅黑" pitchFamily="34" charset="-122"/>
                  </a:rPr>
                  <a:t>W</a:t>
                </a:r>
                <a:r>
                  <a:rPr lang="zh-CN" altLang="en-US" sz="1600" dirty="0">
                    <a:latin typeface="微软雅黑" pitchFamily="34" charset="-122"/>
                    <a:ea typeface="微软雅黑" pitchFamily="34" charset="-122"/>
                  </a:rPr>
                  <a:t>，因此无需再对</a:t>
                </a:r>
                <a:r>
                  <a:rPr lang="en-US" altLang="zh-CN" sz="1600" dirty="0">
                    <a:latin typeface="微软雅黑" pitchFamily="34" charset="-122"/>
                    <a:ea typeface="微软雅黑" pitchFamily="34" charset="-122"/>
                  </a:rPr>
                  <a:t>W</a:t>
                </a:r>
                <a:r>
                  <a:rPr lang="zh-CN" altLang="en-US" sz="1600" dirty="0">
                    <a:latin typeface="微软雅黑" pitchFamily="34" charset="-122"/>
                    <a:ea typeface="微软雅黑" pitchFamily="34" charset="-122"/>
                  </a:rPr>
                  <a:t>做任何</a:t>
                </a:r>
                <a:r>
                  <a:rPr lang="en-US" altLang="zh-CN" sz="1600" dirty="0">
                    <a:latin typeface="微软雅黑" pitchFamily="34" charset="-122"/>
                    <a:ea typeface="微软雅黑" pitchFamily="34" charset="-122"/>
                  </a:rPr>
                  <a:t>AllReduce</a:t>
                </a:r>
                <a:r>
                  <a:rPr lang="zh-CN" altLang="en-US" sz="1600" dirty="0">
                    <a:latin typeface="微软雅黑" pitchFamily="34" charset="-122"/>
                    <a:ea typeface="微软雅黑" pitchFamily="34" charset="-122"/>
                  </a:rPr>
                  <a:t>操作</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mc:Choice>
        <mc:Fallback xmlns="">
          <p:sp>
            <p:nvSpPr>
              <p:cNvPr id="5" name="文本框 4">
                <a:extLst>
                  <a:ext uri="{FF2B5EF4-FFF2-40B4-BE49-F238E27FC236}">
                    <a16:creationId xmlns:a16="http://schemas.microsoft.com/office/drawing/2014/main" id="{04D06C93-3531-BA11-891F-67B0DA06FDCB}"/>
                  </a:ext>
                </a:extLst>
              </p:cNvPr>
              <p:cNvSpPr txBox="1">
                <a:spLocks noRot="1" noChangeAspect="1" noMove="1" noResize="1" noEditPoints="1" noAdjustHandles="1" noChangeArrowheads="1" noChangeShapeType="1" noTextEdit="1"/>
              </p:cNvSpPr>
              <p:nvPr/>
            </p:nvSpPr>
            <p:spPr>
              <a:xfrm>
                <a:off x="692726" y="1384682"/>
                <a:ext cx="7897091" cy="5046766"/>
              </a:xfrm>
              <a:prstGeom prst="rect">
                <a:avLst/>
              </a:prstGeom>
              <a:blipFill>
                <a:blip r:embed="rId3"/>
                <a:stretch>
                  <a:fillRect l="-309" r="-38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569A6A52-ED8F-C720-87D7-282D799041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2784" y="4172090"/>
            <a:ext cx="4362525" cy="2602455"/>
          </a:xfrm>
          <a:prstGeom prst="rect">
            <a:avLst/>
          </a:prstGeom>
        </p:spPr>
      </p:pic>
    </p:spTree>
    <p:extLst>
      <p:ext uri="{BB962C8B-B14F-4D97-AF65-F5344CB8AC3E}">
        <p14:creationId xmlns:p14="http://schemas.microsoft.com/office/powerpoint/2010/main" val="270225232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3.3.4 ZeRO-DP </a:t>
            </a:r>
            <a:r>
              <a:rPr lang="zh-CN" altLang="en-US" sz="2400" spc="300" dirty="0"/>
              <a:t>存储开销</a:t>
            </a:r>
            <a:endParaRPr lang="en-US" altLang="zh-CN" sz="2400" spc="300" dirty="0"/>
          </a:p>
        </p:txBody>
      </p:sp>
      <p:sp>
        <p:nvSpPr>
          <p:cNvPr id="4" name="灯片编号占位符 3"/>
          <p:cNvSpPr>
            <a:spLocks noGrp="1"/>
          </p:cNvSpPr>
          <p:nvPr>
            <p:ph type="sldNum" sz="quarter" idx="10"/>
          </p:nvPr>
        </p:nvSpPr>
        <p:spPr/>
        <p:txBody>
          <a:bodyPr/>
          <a:lstStyle/>
          <a:p>
            <a:fld id="{4A3F0588-731F-4E74-8DCB-8906B5D06DFF}" type="slidenum">
              <a:rPr lang="en-US" altLang="zh-CN" smtClean="0"/>
              <a:t>24</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3170099"/>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rPr>
              <a:t>K: </a:t>
            </a:r>
            <a:r>
              <a:rPr lang="zh-CN" altLang="en-US" sz="1600" dirty="0">
                <a:latin typeface="微软雅黑" pitchFamily="34" charset="-122"/>
                <a:ea typeface="微软雅黑" pitchFamily="34" charset="-122"/>
              </a:rPr>
              <a:t>优化器状态 </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rPr>
              <a:t>N</a:t>
            </a:r>
            <a:r>
              <a:rPr lang="en-US" altLang="zh-CN" sz="1600" baseline="-25000" dirty="0">
                <a:latin typeface="微软雅黑" pitchFamily="34" charset="-122"/>
                <a:ea typeface="微软雅黑" pitchFamily="34" charset="-122"/>
              </a:rPr>
              <a:t>d</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 </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数量</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和</a:t>
            </a:r>
            <a:r>
              <a:rPr lang="en-US" altLang="zh-CN" sz="1600" dirty="0">
                <a:latin typeface="微软雅黑" pitchFamily="34" charset="-122"/>
                <a:ea typeface="微软雅黑" pitchFamily="34" charset="-122"/>
              </a:rPr>
              <a:t>Baseline (</a:t>
            </a:r>
            <a:r>
              <a:rPr lang="zh-CN" altLang="en-US" sz="1600" dirty="0">
                <a:latin typeface="微软雅黑" pitchFamily="34" charset="-122"/>
                <a:ea typeface="微软雅黑" pitchFamily="34" charset="-122"/>
              </a:rPr>
              <a:t>朴素</a:t>
            </a:r>
            <a:r>
              <a:rPr lang="en-US" altLang="zh-CN" sz="1600" dirty="0">
                <a:latin typeface="微软雅黑" pitchFamily="34" charset="-122"/>
                <a:ea typeface="微软雅黑" pitchFamily="34" charset="-122"/>
              </a:rPr>
              <a:t>DP)</a:t>
            </a:r>
            <a:r>
              <a:rPr lang="zh-CN" altLang="en-US" sz="1600" dirty="0">
                <a:latin typeface="微软雅黑" pitchFamily="34" charset="-122"/>
                <a:ea typeface="微软雅黑" pitchFamily="34" charset="-122"/>
              </a:rPr>
              <a:t>相比，</a:t>
            </a:r>
            <a:r>
              <a:rPr lang="en-US" altLang="zh-CN" sz="1600" dirty="0">
                <a:latin typeface="微软雅黑" pitchFamily="34" charset="-122"/>
                <a:ea typeface="微软雅黑" pitchFamily="34" charset="-122"/>
              </a:rPr>
              <a:t>ZeRO-DP 3</a:t>
            </a:r>
            <a:r>
              <a:rPr lang="zh-CN" altLang="en-US" sz="1600" dirty="0">
                <a:latin typeface="微软雅黑" pitchFamily="34" charset="-122"/>
                <a:ea typeface="微软雅黑" pitchFamily="34" charset="-122"/>
              </a:rPr>
              <a:t>阶段用</a:t>
            </a:r>
            <a:r>
              <a:rPr lang="en-US" altLang="zh-CN" sz="1600" b="1" dirty="0">
                <a:latin typeface="微软雅黑" pitchFamily="34" charset="-122"/>
                <a:ea typeface="微软雅黑" pitchFamily="34" charset="-122"/>
              </a:rPr>
              <a:t>1.5</a:t>
            </a:r>
            <a:r>
              <a:rPr lang="zh-CN" altLang="en-US" sz="1600" b="1" dirty="0">
                <a:latin typeface="微软雅黑" pitchFamily="34" charset="-122"/>
                <a:ea typeface="微软雅黑" pitchFamily="34" charset="-122"/>
              </a:rPr>
              <a:t>倍</a:t>
            </a:r>
            <a:r>
              <a:rPr lang="zh-CN" altLang="en-US" sz="1600" dirty="0">
                <a:latin typeface="微软雅黑" pitchFamily="34" charset="-122"/>
                <a:ea typeface="微软雅黑" pitchFamily="34" charset="-122"/>
              </a:rPr>
              <a:t>的通讯开销，换回近</a:t>
            </a:r>
            <a:r>
              <a:rPr lang="en-US" altLang="zh-CN" sz="1600" b="1" dirty="0">
                <a:latin typeface="微软雅黑" pitchFamily="34" charset="-122"/>
                <a:ea typeface="微软雅黑" pitchFamily="34" charset="-122"/>
              </a:rPr>
              <a:t>120</a:t>
            </a:r>
            <a:r>
              <a:rPr lang="zh-CN" altLang="en-US" sz="1600" b="1" dirty="0">
                <a:latin typeface="微软雅黑" pitchFamily="34" charset="-122"/>
                <a:ea typeface="微软雅黑" pitchFamily="34" charset="-122"/>
              </a:rPr>
              <a:t>倍</a:t>
            </a:r>
            <a:r>
              <a:rPr lang="zh-CN" altLang="en-US" sz="1600" dirty="0">
                <a:latin typeface="微软雅黑" pitchFamily="34" charset="-122"/>
                <a:ea typeface="微软雅黑" pitchFamily="34" charset="-122"/>
              </a:rPr>
              <a:t>的显存</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pic>
        <p:nvPicPr>
          <p:cNvPr id="7" name="图片 6">
            <a:extLst>
              <a:ext uri="{FF2B5EF4-FFF2-40B4-BE49-F238E27FC236}">
                <a16:creationId xmlns:a16="http://schemas.microsoft.com/office/drawing/2014/main" id="{30A112B1-B310-54FA-EC13-298AD97D3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808" y="2969731"/>
            <a:ext cx="7297935" cy="3299696"/>
          </a:xfrm>
          <a:prstGeom prst="rect">
            <a:avLst/>
          </a:prstGeom>
        </p:spPr>
      </p:pic>
    </p:spTree>
    <p:extLst>
      <p:ext uri="{BB962C8B-B14F-4D97-AF65-F5344CB8AC3E}">
        <p14:creationId xmlns:p14="http://schemas.microsoft.com/office/powerpoint/2010/main" val="203643781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3.3.4 ZeRO-DP VS MP</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25</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3662541"/>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同样对模型参数进行切分，</a:t>
            </a:r>
            <a:r>
              <a:rPr lang="en-US" altLang="zh-CN" sz="1600" dirty="0">
                <a:latin typeface="微软雅黑" pitchFamily="34" charset="-122"/>
                <a:ea typeface="微软雅黑" pitchFamily="34" charset="-122"/>
              </a:rPr>
              <a:t>ZeRO-DP</a:t>
            </a:r>
            <a:r>
              <a:rPr lang="zh-CN" altLang="en-US" sz="1600" dirty="0">
                <a:latin typeface="微软雅黑" pitchFamily="34" charset="-122"/>
                <a:ea typeface="微软雅黑" pitchFamily="34" charset="-122"/>
              </a:rPr>
              <a:t>和模型并行</a:t>
            </a:r>
            <a:r>
              <a:rPr lang="en-US" altLang="zh-CN" sz="1600" dirty="0">
                <a:latin typeface="微软雅黑" pitchFamily="34" charset="-122"/>
                <a:ea typeface="微软雅黑" pitchFamily="34" charset="-122"/>
              </a:rPr>
              <a:t>MP</a:t>
            </a:r>
            <a:r>
              <a:rPr lang="zh-CN" altLang="en-US" sz="1600" dirty="0">
                <a:latin typeface="微软雅黑" pitchFamily="34" charset="-122"/>
                <a:ea typeface="微软雅黑" pitchFamily="34" charset="-122"/>
              </a:rPr>
              <a:t>的区别在哪里？</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rPr>
              <a:t>ZeRO-DP</a:t>
            </a:r>
            <a:r>
              <a:rPr lang="zh-CN" altLang="en-US" sz="1600" dirty="0">
                <a:latin typeface="微软雅黑" pitchFamily="34" charset="-122"/>
                <a:ea typeface="微软雅黑" pitchFamily="34" charset="-122"/>
              </a:rPr>
              <a:t>是</a:t>
            </a:r>
            <a:r>
              <a:rPr lang="zh-CN" altLang="en-US" sz="1600" b="1" dirty="0">
                <a:latin typeface="微软雅黑" pitchFamily="34" charset="-122"/>
                <a:ea typeface="微软雅黑" pitchFamily="34" charset="-122"/>
              </a:rPr>
              <a:t>模型并行的形式，数据并行的实质</a:t>
            </a:r>
            <a:endParaRPr lang="en-US" altLang="zh-CN" sz="1600" b="1" dirty="0">
              <a:latin typeface="微软雅黑" pitchFamily="34" charset="-122"/>
              <a:ea typeface="微软雅黑" pitchFamily="34" charset="-122"/>
            </a:endParaRPr>
          </a:p>
          <a:p>
            <a:pPr marL="800100" lvl="2"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rPr>
              <a:t>MP</a:t>
            </a:r>
            <a:r>
              <a:rPr lang="zh-CN" altLang="en-US" sz="1600" dirty="0">
                <a:latin typeface="微软雅黑" pitchFamily="34" charset="-122"/>
                <a:ea typeface="微软雅黑" pitchFamily="34" charset="-122"/>
              </a:rPr>
              <a:t>在训练时每个并行节点只使用</a:t>
            </a:r>
            <a:r>
              <a:rPr lang="zh-CN" altLang="en-US" sz="1600" b="1" dirty="0">
                <a:latin typeface="微软雅黑" pitchFamily="34" charset="-122"/>
                <a:ea typeface="微软雅黑" pitchFamily="34" charset="-122"/>
              </a:rPr>
              <a:t>部分参数进行计算</a:t>
            </a:r>
            <a:endParaRPr lang="en-US" altLang="zh-CN" sz="1600" b="1" dirty="0">
              <a:latin typeface="微软雅黑" pitchFamily="34" charset="-122"/>
              <a:ea typeface="微软雅黑" pitchFamily="34" charset="-122"/>
            </a:endParaRPr>
          </a:p>
          <a:p>
            <a:pPr marL="800100" lvl="2"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尽管</a:t>
            </a:r>
            <a:r>
              <a:rPr lang="en-US" altLang="zh-CN" sz="1600" dirty="0">
                <a:latin typeface="微软雅黑" pitchFamily="34" charset="-122"/>
                <a:ea typeface="微软雅黑" pitchFamily="34" charset="-122"/>
              </a:rPr>
              <a:t>ZeRO</a:t>
            </a:r>
            <a:r>
              <a:rPr lang="zh-CN" altLang="en-US" sz="1600" dirty="0">
                <a:latin typeface="微软雅黑" pitchFamily="34" charset="-122"/>
                <a:ea typeface="微软雅黑" pitchFamily="34" charset="-122"/>
              </a:rPr>
              <a:t>只维护部分参数，在计算时需要把各</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的参数</a:t>
            </a:r>
            <a:r>
              <a:rPr lang="zh-CN" altLang="en-US" sz="1600" b="1" dirty="0">
                <a:latin typeface="微软雅黑" pitchFamily="34" charset="-122"/>
                <a:ea typeface="微软雅黑" pitchFamily="34" charset="-122"/>
              </a:rPr>
              <a:t>聚合</a:t>
            </a:r>
            <a:r>
              <a:rPr lang="zh-CN" altLang="en-US" sz="1600" dirty="0">
                <a:latin typeface="微软雅黑" pitchFamily="34" charset="-122"/>
                <a:ea typeface="微软雅黑" pitchFamily="34" charset="-122"/>
              </a:rPr>
              <a:t>起来，进行</a:t>
            </a:r>
            <a:r>
              <a:rPr lang="zh-CN" altLang="en-US" sz="1600" b="1" dirty="0">
                <a:latin typeface="微软雅黑" pitchFamily="34" charset="-122"/>
                <a:ea typeface="微软雅黑" pitchFamily="34" charset="-122"/>
              </a:rPr>
              <a:t>完整的计算</a:t>
            </a:r>
            <a:endParaRPr lang="en-US" altLang="zh-CN" sz="1600" b="1"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区别于</a:t>
            </a:r>
            <a:r>
              <a:rPr lang="en-US" altLang="zh-CN" sz="1600" dirty="0">
                <a:latin typeface="微软雅黑" pitchFamily="34" charset="-122"/>
                <a:ea typeface="微软雅黑" pitchFamily="34" charset="-122"/>
              </a:rPr>
              <a:t>MP</a:t>
            </a:r>
            <a:r>
              <a:rPr lang="zh-CN" altLang="en-US" sz="1600" dirty="0">
                <a:latin typeface="微软雅黑" pitchFamily="34" charset="-122"/>
                <a:ea typeface="微软雅黑" pitchFamily="34" charset="-122"/>
              </a:rPr>
              <a:t>中按</a:t>
            </a:r>
            <a:r>
              <a:rPr lang="zh-CN" altLang="en-US" sz="1600" b="1" dirty="0">
                <a:latin typeface="微软雅黑" pitchFamily="34" charset="-122"/>
                <a:ea typeface="微软雅黑" pitchFamily="34" charset="-122"/>
              </a:rPr>
              <a:t>层切分</a:t>
            </a:r>
            <a:r>
              <a:rPr lang="zh-CN" altLang="en-US" sz="1600" dirty="0">
                <a:latin typeface="微软雅黑" pitchFamily="34" charset="-122"/>
                <a:ea typeface="微软雅黑" pitchFamily="34" charset="-122"/>
              </a:rPr>
              <a:t>的</a:t>
            </a:r>
            <a:r>
              <a:rPr lang="en-US" altLang="zh-CN" sz="1600" dirty="0">
                <a:latin typeface="微软雅黑" pitchFamily="34" charset="-122"/>
                <a:ea typeface="微软雅黑" pitchFamily="34" charset="-122"/>
              </a:rPr>
              <a:t>PP</a:t>
            </a:r>
            <a:r>
              <a:rPr lang="zh-CN" altLang="en-US" sz="1600" dirty="0">
                <a:latin typeface="微软雅黑" pitchFamily="34" charset="-122"/>
                <a:ea typeface="微软雅黑" pitchFamily="34" charset="-122"/>
              </a:rPr>
              <a:t>和按</a:t>
            </a:r>
            <a:r>
              <a:rPr lang="zh-CN" altLang="en-US" sz="1600" b="1" dirty="0">
                <a:latin typeface="微软雅黑" pitchFamily="34" charset="-122"/>
                <a:ea typeface="微软雅黑" pitchFamily="34" charset="-122"/>
              </a:rPr>
              <a:t>维度切分</a:t>
            </a:r>
            <a:r>
              <a:rPr lang="zh-CN" altLang="en-US" sz="1600" dirty="0">
                <a:latin typeface="微软雅黑" pitchFamily="34" charset="-122"/>
                <a:ea typeface="微软雅黑" pitchFamily="34" charset="-122"/>
              </a:rPr>
              <a:t>的</a:t>
            </a:r>
            <a:r>
              <a:rPr lang="en-US" altLang="zh-CN" sz="1600" dirty="0">
                <a:latin typeface="微软雅黑" pitchFamily="34" charset="-122"/>
                <a:ea typeface="微软雅黑" pitchFamily="34" charset="-122"/>
              </a:rPr>
              <a:t>TP</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 ZeRO-DP</a:t>
            </a:r>
            <a:r>
              <a:rPr lang="zh-CN" altLang="en-US" sz="1600" dirty="0">
                <a:latin typeface="微软雅黑" pitchFamily="34" charset="-122"/>
                <a:ea typeface="微软雅黑" pitchFamily="34" charset="-122"/>
              </a:rPr>
              <a:t>会对每个参数进行</a:t>
            </a:r>
            <a:r>
              <a:rPr lang="zh-CN" altLang="en-US" sz="1600" b="1" dirty="0">
                <a:latin typeface="微软雅黑" pitchFamily="34" charset="-122"/>
                <a:ea typeface="微软雅黑" pitchFamily="34" charset="-122"/>
              </a:rPr>
              <a:t>零冗余</a:t>
            </a:r>
            <a:r>
              <a:rPr lang="zh-CN" altLang="en-US" sz="1600" dirty="0">
                <a:latin typeface="微软雅黑" pitchFamily="34" charset="-122"/>
                <a:ea typeface="微软雅黑" pitchFamily="34" charset="-122"/>
              </a:rPr>
              <a:t>切分 </a:t>
            </a:r>
            <a:r>
              <a:rPr lang="en-US" altLang="zh-CN" sz="1600" dirty="0">
                <a:latin typeface="微软雅黑" pitchFamily="34" charset="-122"/>
                <a:ea typeface="微软雅黑" pitchFamily="34" charset="-122"/>
              </a:rPr>
              <a:t>(i.e. </a:t>
            </a:r>
            <a:r>
              <a:rPr lang="zh-CN" altLang="en-US" sz="1600" dirty="0">
                <a:latin typeface="微软雅黑" pitchFamily="34" charset="-122"/>
                <a:ea typeface="微软雅黑" pitchFamily="34" charset="-122"/>
              </a:rPr>
              <a:t>对</a:t>
            </a:r>
            <a:r>
              <a:rPr lang="en-US" altLang="zh-CN" sz="1600" dirty="0">
                <a:latin typeface="微软雅黑" pitchFamily="34" charset="-122"/>
                <a:ea typeface="微软雅黑" pitchFamily="34" charset="-122"/>
              </a:rPr>
              <a:t>12</a:t>
            </a:r>
            <a:r>
              <a:rPr lang="zh-CN" altLang="en-US" sz="1600" dirty="0">
                <a:latin typeface="微软雅黑" pitchFamily="34" charset="-122"/>
                <a:ea typeface="微软雅黑" pitchFamily="34" charset="-122"/>
              </a:rPr>
              <a:t>张</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和一个</a:t>
            </a:r>
            <a:r>
              <a:rPr lang="en-US" altLang="zh-CN" sz="1600" dirty="0">
                <a:latin typeface="微软雅黑" pitchFamily="34" charset="-122"/>
                <a:ea typeface="微软雅黑" pitchFamily="34" charset="-122"/>
              </a:rPr>
              <a:t>768</a:t>
            </a:r>
            <a:r>
              <a:rPr lang="zh-CN" altLang="en-US" sz="1600" dirty="0">
                <a:latin typeface="微软雅黑" pitchFamily="34" charset="-122"/>
                <a:ea typeface="微软雅黑" pitchFamily="34" charset="-122"/>
              </a:rPr>
              <a:t>维的</a:t>
            </a:r>
            <a:r>
              <a:rPr lang="en-US" altLang="zh-CN" sz="1600" dirty="0">
                <a:latin typeface="微软雅黑" pitchFamily="34" charset="-122"/>
                <a:ea typeface="微软雅黑" pitchFamily="34" charset="-122"/>
              </a:rPr>
              <a:t>tensor</a:t>
            </a:r>
            <a:r>
              <a:rPr lang="zh-CN" altLang="en-US" sz="1600" dirty="0">
                <a:latin typeface="微软雅黑" pitchFamily="34" charset="-122"/>
                <a:ea typeface="微软雅黑" pitchFamily="34" charset="-122"/>
              </a:rPr>
              <a:t>，每个</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存放</a:t>
            </a:r>
            <a:r>
              <a:rPr lang="en-US" altLang="zh-CN" sz="1600" dirty="0">
                <a:latin typeface="微软雅黑" pitchFamily="34" charset="-122"/>
                <a:ea typeface="微软雅黑" pitchFamily="34" charset="-122"/>
              </a:rPr>
              <a:t>64</a:t>
            </a:r>
            <a:r>
              <a:rPr lang="zh-CN" altLang="en-US" sz="1600" dirty="0">
                <a:latin typeface="微软雅黑" pitchFamily="34" charset="-122"/>
                <a:ea typeface="微软雅黑" pitchFamily="34" charset="-122"/>
              </a:rPr>
              <a:t>维参数</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，将存储</a:t>
            </a:r>
            <a:r>
              <a:rPr lang="zh-CN" altLang="en-US" sz="1600" b="1" dirty="0">
                <a:latin typeface="微软雅黑" pitchFamily="34" charset="-122"/>
                <a:ea typeface="微软雅黑" pitchFamily="34" charset="-122"/>
              </a:rPr>
              <a:t>均匀分摊到每个</a:t>
            </a:r>
            <a:r>
              <a:rPr lang="en-US" altLang="zh-CN" sz="1600" b="1"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上。但同时也会带来</a:t>
            </a:r>
            <a:r>
              <a:rPr lang="zh-CN" altLang="en-US" sz="1600" b="1" dirty="0">
                <a:latin typeface="微软雅黑" pitchFamily="34" charset="-122"/>
                <a:ea typeface="微软雅黑" pitchFamily="34" charset="-122"/>
              </a:rPr>
              <a:t>更高昂的通信开销</a:t>
            </a:r>
            <a:endParaRPr lang="en-US" altLang="zh-CN" sz="1600" b="1"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b="1"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spTree>
    <p:extLst>
      <p:ext uri="{BB962C8B-B14F-4D97-AF65-F5344CB8AC3E}">
        <p14:creationId xmlns:p14="http://schemas.microsoft.com/office/powerpoint/2010/main" val="377637524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3.3.5 ZeRO-DP + PP + TP</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26</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3003515"/>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当 </a:t>
            </a:r>
            <a:r>
              <a:rPr lang="en-US" altLang="zh-CN" sz="1600" dirty="0">
                <a:latin typeface="微软雅黑" pitchFamily="34" charset="-122"/>
                <a:ea typeface="微软雅黑" pitchFamily="34" charset="-122"/>
              </a:rPr>
              <a:t>ZeRO-DP </a:t>
            </a:r>
            <a:r>
              <a:rPr lang="zh-CN" altLang="en-US" sz="1600" dirty="0">
                <a:latin typeface="微软雅黑" pitchFamily="34" charset="-122"/>
                <a:ea typeface="微软雅黑" pitchFamily="34" charset="-122"/>
              </a:rPr>
              <a:t>与 </a:t>
            </a:r>
            <a:r>
              <a:rPr lang="en-US" altLang="zh-CN" sz="1600" dirty="0">
                <a:latin typeface="微软雅黑" pitchFamily="34" charset="-122"/>
                <a:ea typeface="微软雅黑" pitchFamily="34" charset="-122"/>
              </a:rPr>
              <a:t>PP (</a:t>
            </a:r>
            <a:r>
              <a:rPr lang="zh-CN" altLang="en-US" sz="1600" dirty="0">
                <a:latin typeface="微软雅黑" pitchFamily="34" charset="-122"/>
                <a:ea typeface="微软雅黑" pitchFamily="34" charset="-122"/>
              </a:rPr>
              <a:t>以及 </a:t>
            </a:r>
            <a:r>
              <a:rPr lang="en-US" altLang="zh-CN" sz="1600" dirty="0">
                <a:latin typeface="微软雅黑" pitchFamily="34" charset="-122"/>
                <a:ea typeface="微软雅黑" pitchFamily="34" charset="-122"/>
              </a:rPr>
              <a:t>TP) </a:t>
            </a:r>
            <a:r>
              <a:rPr lang="zh-CN" altLang="en-US" sz="1600" dirty="0">
                <a:latin typeface="微软雅黑" pitchFamily="34" charset="-122"/>
                <a:ea typeface="微软雅黑" pitchFamily="34" charset="-122"/>
              </a:rPr>
              <a:t>结合时，它通常只启用 </a:t>
            </a:r>
            <a:r>
              <a:rPr lang="en-US" altLang="zh-CN" sz="1600" dirty="0">
                <a:latin typeface="微软雅黑" pitchFamily="34" charset="-122"/>
                <a:ea typeface="微软雅黑" pitchFamily="34" charset="-122"/>
              </a:rPr>
              <a:t>ZeRO </a:t>
            </a:r>
            <a:r>
              <a:rPr lang="zh-CN" altLang="en-US" sz="1600" dirty="0">
                <a:latin typeface="微软雅黑" pitchFamily="34" charset="-122"/>
                <a:ea typeface="微软雅黑" pitchFamily="34" charset="-122"/>
              </a:rPr>
              <a:t>阶段 </a:t>
            </a:r>
            <a:r>
              <a:rPr lang="en-US" altLang="zh-CN" sz="1600" dirty="0">
                <a:latin typeface="微软雅黑" pitchFamily="34" charset="-122"/>
                <a:ea typeface="微软雅黑" pitchFamily="34" charset="-122"/>
              </a:rPr>
              <a:t>1</a:t>
            </a:r>
            <a:r>
              <a:rPr lang="zh-CN" altLang="en-US" sz="1600" dirty="0">
                <a:latin typeface="微软雅黑" pitchFamily="34" charset="-122"/>
                <a:ea typeface="微软雅黑" pitchFamily="34" charset="-122"/>
              </a:rPr>
              <a:t>，只对优化器状态进行分片</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无法使用</a:t>
            </a:r>
            <a:r>
              <a:rPr lang="en-US" altLang="zh-CN" sz="1600" dirty="0">
                <a:latin typeface="微软雅黑" pitchFamily="34" charset="-122"/>
                <a:ea typeface="微软雅黑" pitchFamily="34" charset="-122"/>
              </a:rPr>
              <a:t>ZeRO-DP</a:t>
            </a:r>
            <a:r>
              <a:rPr lang="zh-CN" altLang="en-US" sz="1600" dirty="0">
                <a:latin typeface="微软雅黑" pitchFamily="34" charset="-122"/>
                <a:ea typeface="微软雅黑" pitchFamily="34" charset="-122"/>
              </a:rPr>
              <a:t>的阶段</a:t>
            </a:r>
            <a:r>
              <a:rPr lang="en-US" altLang="zh-CN" sz="1600" dirty="0">
                <a:latin typeface="微软雅黑" pitchFamily="34" charset="-122"/>
                <a:ea typeface="微软雅黑" pitchFamily="34" charset="-122"/>
              </a:rPr>
              <a:t>2 (</a:t>
            </a:r>
            <a:r>
              <a:rPr lang="zh-CN" altLang="en-US" sz="1600" dirty="0">
                <a:latin typeface="微软雅黑" pitchFamily="34" charset="-122"/>
                <a:ea typeface="微软雅黑" pitchFamily="34" charset="-122"/>
              </a:rPr>
              <a:t>切分梯度</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和阶段</a:t>
            </a:r>
            <a:r>
              <a:rPr lang="en-US" altLang="zh-CN" sz="1600" dirty="0">
                <a:latin typeface="微软雅黑" pitchFamily="34" charset="-122"/>
                <a:ea typeface="微软雅黑" pitchFamily="34" charset="-122"/>
              </a:rPr>
              <a:t>3 (</a:t>
            </a:r>
            <a:r>
              <a:rPr lang="zh-CN" altLang="en-US" sz="1600" dirty="0">
                <a:latin typeface="微软雅黑" pitchFamily="34" charset="-122"/>
                <a:ea typeface="微软雅黑" pitchFamily="34" charset="-122"/>
              </a:rPr>
              <a:t>切分参数</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结合模型并行</a:t>
            </a:r>
            <a:endParaRPr lang="en-US" altLang="zh-CN" sz="1600" dirty="0">
              <a:latin typeface="微软雅黑" pitchFamily="34" charset="-122"/>
              <a:ea typeface="微软雅黑" pitchFamily="34" charset="-122"/>
            </a:endParaRPr>
          </a:p>
        </p:txBody>
      </p:sp>
      <p:grpSp>
        <p:nvGrpSpPr>
          <p:cNvPr id="8" name="组合 7">
            <a:extLst>
              <a:ext uri="{FF2B5EF4-FFF2-40B4-BE49-F238E27FC236}">
                <a16:creationId xmlns:a16="http://schemas.microsoft.com/office/drawing/2014/main" id="{15C421AA-7CD9-C9CC-0C3D-87247B0FC62C}"/>
              </a:ext>
            </a:extLst>
          </p:cNvPr>
          <p:cNvGrpSpPr/>
          <p:nvPr/>
        </p:nvGrpSpPr>
        <p:grpSpPr>
          <a:xfrm>
            <a:off x="667850" y="4457950"/>
            <a:ext cx="7946842" cy="1278608"/>
            <a:chOff x="642975" y="2624578"/>
            <a:chExt cx="7946842" cy="1278608"/>
          </a:xfrm>
        </p:grpSpPr>
        <p:pic>
          <p:nvPicPr>
            <p:cNvPr id="6" name="图片 5">
              <a:extLst>
                <a:ext uri="{FF2B5EF4-FFF2-40B4-BE49-F238E27FC236}">
                  <a16:creationId xmlns:a16="http://schemas.microsoft.com/office/drawing/2014/main" id="{FB5DF1AB-4C9C-61DF-9C7E-7AF0C4ABD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75" y="2624578"/>
              <a:ext cx="7946842" cy="1278608"/>
            </a:xfrm>
            <a:prstGeom prst="rect">
              <a:avLst/>
            </a:prstGeom>
          </p:spPr>
        </p:pic>
        <p:sp>
          <p:nvSpPr>
            <p:cNvPr id="7" name="矩形 6">
              <a:extLst>
                <a:ext uri="{FF2B5EF4-FFF2-40B4-BE49-F238E27FC236}">
                  <a16:creationId xmlns:a16="http://schemas.microsoft.com/office/drawing/2014/main" id="{3E9CEB7A-201E-C2B1-DFA8-319E16F19EC6}"/>
                </a:ext>
              </a:extLst>
            </p:cNvPr>
            <p:cNvSpPr/>
            <p:nvPr/>
          </p:nvSpPr>
          <p:spPr bwMode="auto">
            <a:xfrm>
              <a:off x="992123" y="3517804"/>
              <a:ext cx="7508901" cy="256921"/>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190765696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3.3.6 ZeRO-CPU Offload</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27</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2431435"/>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显存不够，内存来凑：把要存储的大头</a:t>
            </a:r>
            <a:r>
              <a:rPr lang="en-US" altLang="zh-CN" sz="1600" dirty="0">
                <a:latin typeface="微软雅黑" pitchFamily="34" charset="-122"/>
                <a:ea typeface="微软雅黑" pitchFamily="34" charset="-122"/>
              </a:rPr>
              <a:t>weight updates</a:t>
            </a:r>
            <a:r>
              <a:rPr lang="zh-CN" altLang="en-US" sz="1600" dirty="0">
                <a:latin typeface="微软雅黑" pitchFamily="34" charset="-122"/>
                <a:ea typeface="微软雅黑" pitchFamily="34" charset="-122"/>
              </a:rPr>
              <a:t>卸载</a:t>
            </a:r>
            <a:r>
              <a:rPr lang="en-US" altLang="zh-CN" sz="1600" dirty="0">
                <a:latin typeface="微软雅黑" pitchFamily="34" charset="-122"/>
                <a:ea typeface="微软雅黑" pitchFamily="34" charset="-122"/>
              </a:rPr>
              <a:t>(offload)</a:t>
            </a:r>
            <a:r>
              <a:rPr lang="zh-CN" altLang="en-US" sz="1600" dirty="0">
                <a:latin typeface="微软雅黑" pitchFamily="34" charset="-122"/>
                <a:ea typeface="微软雅黑" pitchFamily="34" charset="-122"/>
              </a:rPr>
              <a:t>到</a:t>
            </a:r>
            <a:r>
              <a:rPr lang="en-US" altLang="zh-CN" sz="1600" dirty="0">
                <a:latin typeface="微软雅黑" pitchFamily="34" charset="-122"/>
                <a:ea typeface="微软雅黑" pitchFamily="34" charset="-122"/>
              </a:rPr>
              <a:t>CPU</a:t>
            </a:r>
            <a:r>
              <a:rPr lang="zh-CN" altLang="en-US" sz="1600" dirty="0">
                <a:latin typeface="微软雅黑" pitchFamily="34" charset="-122"/>
                <a:ea typeface="微软雅黑" pitchFamily="34" charset="-122"/>
              </a:rPr>
              <a:t>上，把计算部分</a:t>
            </a:r>
            <a:r>
              <a:rPr lang="en-US" altLang="zh-CN" sz="1600" dirty="0">
                <a:latin typeface="微软雅黑" pitchFamily="34" charset="-122"/>
                <a:ea typeface="微软雅黑" pitchFamily="34" charset="-122"/>
              </a:rPr>
              <a:t>FWD+BWD</a:t>
            </a:r>
            <a:r>
              <a:rPr lang="zh-CN" altLang="en-US" sz="1600" dirty="0">
                <a:latin typeface="微软雅黑" pitchFamily="34" charset="-122"/>
                <a:ea typeface="微软雅黑" pitchFamily="34" charset="-122"/>
              </a:rPr>
              <a:t>放到</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上</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F68008E4-20E6-281C-88AA-D7FA36ED15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266" y="2315134"/>
            <a:ext cx="4433467" cy="3833701"/>
          </a:xfrm>
          <a:prstGeom prst="rect">
            <a:avLst/>
          </a:prstGeom>
        </p:spPr>
      </p:pic>
    </p:spTree>
    <p:extLst>
      <p:ext uri="{BB962C8B-B14F-4D97-AF65-F5344CB8AC3E}">
        <p14:creationId xmlns:p14="http://schemas.microsoft.com/office/powerpoint/2010/main" val="114895027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just"/>
            <a:r>
              <a:rPr lang="en-US" altLang="zh-CN" sz="3200" spc="300" dirty="0"/>
              <a:t> </a:t>
            </a:r>
            <a:r>
              <a:rPr lang="zh-CN" altLang="en-US" sz="2400" spc="300" dirty="0"/>
              <a:t>目录</a:t>
            </a:r>
            <a:r>
              <a:rPr lang="en-US" altLang="zh-CN" sz="2400" spc="300" dirty="0"/>
              <a:t> </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28</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3454279"/>
          </a:xfrm>
          <a:prstGeom prst="rect">
            <a:avLst/>
          </a:prstGeom>
          <a:noFill/>
        </p:spPr>
        <p:txBody>
          <a:bodyPr wrap="square">
            <a:spAutoFit/>
          </a:bodyPr>
          <a:lstStyle/>
          <a:p>
            <a:pPr marL="285750" lvl="1" indent="-285750" algn="just">
              <a:lnSpc>
                <a:spcPct val="150000"/>
              </a:lnSpc>
              <a:buClr>
                <a:srgbClr val="1F497D"/>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介绍 </a:t>
            </a:r>
            <a:endParaRPr lang="en-US" altLang="zh-CN" sz="2000" dirty="0">
              <a:latin typeface="微软雅黑" panose="020B0503020204020204" pitchFamily="34" charset="-122"/>
              <a:ea typeface="微软雅黑" panose="020B0503020204020204" pitchFamily="34" charset="-122"/>
            </a:endParaRPr>
          </a:p>
          <a:p>
            <a:pPr marL="285750" lvl="1" indent="-285750" algn="just">
              <a:lnSpc>
                <a:spcPct val="150000"/>
              </a:lnSpc>
              <a:buClr>
                <a:srgbClr val="1F497D"/>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分布式训练 </a:t>
            </a:r>
            <a:r>
              <a:rPr lang="en-US" altLang="zh-CN" sz="2000" dirty="0">
                <a:latin typeface="微软雅黑" panose="020B0503020204020204" pitchFamily="34" charset="-122"/>
                <a:ea typeface="微软雅黑" panose="020B0503020204020204" pitchFamily="34" charset="-122"/>
              </a:rPr>
              <a:t>(Distributed Training)</a:t>
            </a:r>
          </a:p>
          <a:p>
            <a:pPr marL="285750" lvl="1" indent="-285750" algn="just">
              <a:lnSpc>
                <a:spcPct val="150000"/>
              </a:lnSpc>
              <a:buClr>
                <a:srgbClr val="1F497D"/>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内存优化技术 </a:t>
            </a:r>
            <a:r>
              <a:rPr lang="en-US" altLang="zh-CN" sz="2000" dirty="0">
                <a:latin typeface="微软雅黑" panose="020B0503020204020204" pitchFamily="34" charset="-122"/>
                <a:ea typeface="微软雅黑" panose="020B0503020204020204" pitchFamily="34" charset="-122"/>
              </a:rPr>
              <a:t>(Memory-Saving Technologies)</a:t>
            </a:r>
          </a:p>
          <a:p>
            <a:pPr marL="285750" lvl="1" indent="-285750" algn="just">
              <a:lnSpc>
                <a:spcPct val="150000"/>
              </a:lnSpc>
              <a:buClr>
                <a:srgbClr val="1F497D"/>
              </a:buClr>
              <a:buFont typeface="Wingdings" panose="05000000000000000000" pitchFamily="2" charset="2"/>
              <a:buChar char="u"/>
            </a:pPr>
            <a:r>
              <a:rPr lang="zh-CN" altLang="en-US" sz="2000" dirty="0">
                <a:solidFill>
                  <a:srgbClr val="FF0000"/>
                </a:solidFill>
                <a:latin typeface="微软雅黑" panose="020B0503020204020204" pitchFamily="34" charset="-122"/>
                <a:ea typeface="微软雅黑" panose="020B0503020204020204" pitchFamily="34" charset="-122"/>
              </a:rPr>
              <a:t>参数高效微调方法 </a:t>
            </a:r>
            <a:r>
              <a:rPr lang="en-US" altLang="zh-CN" sz="2000" dirty="0">
                <a:solidFill>
                  <a:srgbClr val="FF0000"/>
                </a:solidFill>
                <a:latin typeface="微软雅黑" panose="020B0503020204020204" pitchFamily="34" charset="-122"/>
                <a:ea typeface="微软雅黑" panose="020B0503020204020204" pitchFamily="34" charset="-122"/>
              </a:rPr>
              <a:t>(Parameter-Efficient Fine-Tuning,</a:t>
            </a:r>
            <a:r>
              <a:rPr lang="zh-CN" altLang="en-US" sz="2000" dirty="0">
                <a:solidFill>
                  <a:srgbClr val="FF0000"/>
                </a:solidFill>
                <a:latin typeface="微软雅黑" panose="020B0503020204020204" pitchFamily="34" charset="-122"/>
                <a:ea typeface="微软雅黑" panose="020B0503020204020204" pitchFamily="34" charset="-122"/>
              </a:rPr>
              <a:t> </a:t>
            </a:r>
            <a:r>
              <a:rPr lang="en-US" altLang="zh-CN" sz="2000" dirty="0">
                <a:solidFill>
                  <a:srgbClr val="FF0000"/>
                </a:solidFill>
                <a:latin typeface="微软雅黑" panose="020B0503020204020204" pitchFamily="34" charset="-122"/>
                <a:ea typeface="微软雅黑" panose="020B0503020204020204" pitchFamily="34" charset="-122"/>
              </a:rPr>
              <a:t>PEFT)</a:t>
            </a:r>
          </a:p>
          <a:p>
            <a:pPr marL="742950" lvl="2" indent="-285750" algn="just">
              <a:lnSpc>
                <a:spcPct val="150000"/>
              </a:lnSpc>
              <a:buClr>
                <a:srgbClr val="1F497D"/>
              </a:buClr>
              <a:buFont typeface="Wingdings" panose="05000000000000000000" pitchFamily="2" charset="2"/>
              <a:buChar char="n"/>
            </a:pPr>
            <a:r>
              <a:rPr lang="en-US" altLang="zh-CN" sz="1600" dirty="0">
                <a:solidFill>
                  <a:schemeClr val="bg1">
                    <a:lumMod val="65000"/>
                  </a:schemeClr>
                </a:solidFill>
                <a:latin typeface="微软雅黑" panose="020B0503020204020204" pitchFamily="34" charset="-122"/>
                <a:ea typeface="微软雅黑" panose="020B0503020204020204" pitchFamily="34" charset="-122"/>
              </a:rPr>
              <a:t>Adapter-tuning</a:t>
            </a:r>
          </a:p>
          <a:p>
            <a:pPr marL="742950" lvl="2" indent="-285750" algn="just">
              <a:lnSpc>
                <a:spcPct val="150000"/>
              </a:lnSpc>
              <a:buClr>
                <a:srgbClr val="1F497D"/>
              </a:buClr>
              <a:buFont typeface="Wingdings" panose="05000000000000000000" pitchFamily="2" charset="2"/>
              <a:buChar char="n"/>
            </a:pPr>
            <a:r>
              <a:rPr lang="en-US" altLang="zh-CN" sz="1600" dirty="0">
                <a:solidFill>
                  <a:schemeClr val="bg1">
                    <a:lumMod val="65000"/>
                  </a:schemeClr>
                </a:solidFill>
                <a:latin typeface="微软雅黑" panose="020B0503020204020204" pitchFamily="34" charset="-122"/>
                <a:ea typeface="微软雅黑" panose="020B0503020204020204" pitchFamily="34" charset="-122"/>
              </a:rPr>
              <a:t>Prefix-tuning</a:t>
            </a:r>
          </a:p>
          <a:p>
            <a:pPr marL="742950" lvl="2" indent="-285750" algn="just">
              <a:lnSpc>
                <a:spcPct val="150000"/>
              </a:lnSpc>
              <a:buClr>
                <a:srgbClr val="1F497D"/>
              </a:buClr>
              <a:buFont typeface="Wingdings" panose="05000000000000000000" pitchFamily="2" charset="2"/>
              <a:buChar char="n"/>
            </a:pPr>
            <a:r>
              <a:rPr lang="en-US" altLang="zh-CN" sz="1600" dirty="0">
                <a:solidFill>
                  <a:schemeClr val="bg1">
                    <a:lumMod val="65000"/>
                  </a:schemeClr>
                </a:solidFill>
                <a:latin typeface="微软雅黑" panose="020B0503020204020204" pitchFamily="34" charset="-122"/>
                <a:ea typeface="微软雅黑" panose="020B0503020204020204" pitchFamily="34" charset="-122"/>
              </a:rPr>
              <a:t>LoRA</a:t>
            </a:r>
          </a:p>
          <a:p>
            <a:pPr marL="285750" lvl="1" indent="-285750" algn="just">
              <a:lnSpc>
                <a:spcPct val="150000"/>
              </a:lnSpc>
              <a:buClr>
                <a:srgbClr val="1F497D"/>
              </a:buClr>
              <a:buFont typeface="Wingdings" panose="05000000000000000000" pitchFamily="2" charset="2"/>
              <a:buChar char="u"/>
            </a:pPr>
            <a:r>
              <a:rPr lang="zh-CN" altLang="en-US" sz="2000" dirty="0">
                <a:solidFill>
                  <a:prstClr val="black"/>
                </a:solidFill>
                <a:latin typeface="微软雅黑" panose="020B0503020204020204" pitchFamily="34" charset="-122"/>
                <a:ea typeface="微软雅黑" panose="020B0503020204020204" pitchFamily="34" charset="-122"/>
              </a:rPr>
              <a:t>国内外大模型训练进展</a:t>
            </a:r>
            <a:endParaRPr lang="en-US" altLang="zh-CN" sz="20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102999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4.1 Adapter-Tuning</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29</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6863417"/>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将较小的神经网络层或模块插入预训练模型的每一层，这些新插入的神经模块称为 </a:t>
            </a:r>
            <a:r>
              <a:rPr lang="en-US" altLang="zh-CN" sz="1600" dirty="0">
                <a:latin typeface="微软雅黑" pitchFamily="34" charset="-122"/>
                <a:ea typeface="微软雅黑" pitchFamily="34" charset="-122"/>
              </a:rPr>
              <a:t>adapter</a:t>
            </a:r>
            <a:r>
              <a:rPr lang="zh-CN" altLang="en-US" sz="1600" dirty="0">
                <a:latin typeface="微软雅黑" pitchFamily="34" charset="-122"/>
                <a:ea typeface="微软雅黑" pitchFamily="34" charset="-122"/>
              </a:rPr>
              <a:t>（适配器），下游任务微调时也只训练这些适配器参数</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包括 </a:t>
            </a:r>
            <a:r>
              <a:rPr lang="en-US" altLang="zh-CN" sz="1600" dirty="0">
                <a:latin typeface="微软雅黑" pitchFamily="34" charset="-122"/>
                <a:ea typeface="微软雅黑" pitchFamily="34" charset="-122"/>
              </a:rPr>
              <a:t>Series Adapter</a:t>
            </a:r>
            <a:r>
              <a:rPr lang="zh-CN" altLang="en-US" sz="1600" dirty="0">
                <a:latin typeface="微软雅黑" pitchFamily="34" charset="-122"/>
                <a:ea typeface="微软雅黑" pitchFamily="34" charset="-122"/>
              </a:rPr>
              <a:t>（串行） 和 </a:t>
            </a:r>
            <a:r>
              <a:rPr lang="en-US" altLang="zh-CN" sz="1600" dirty="0">
                <a:latin typeface="微软雅黑" pitchFamily="34" charset="-122"/>
                <a:ea typeface="微软雅黑" pitchFamily="34" charset="-122"/>
              </a:rPr>
              <a:t>Parallel Adapter</a:t>
            </a:r>
            <a:r>
              <a:rPr lang="zh-CN" altLang="en-US" sz="1600" dirty="0">
                <a:latin typeface="微软雅黑" pitchFamily="34" charset="-122"/>
                <a:ea typeface="微软雅黑" pitchFamily="34" charset="-122"/>
              </a:rPr>
              <a:t>（并行）</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缺陷：引入额外的计算，带来推理延迟问题</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A88F3065-CA22-BD58-6E3A-9C55827AF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307" y="2681341"/>
            <a:ext cx="3962604" cy="2876698"/>
          </a:xfrm>
          <a:prstGeom prst="rect">
            <a:avLst/>
          </a:prstGeom>
        </p:spPr>
      </p:pic>
      <p:pic>
        <p:nvPicPr>
          <p:cNvPr id="8" name="图片 7">
            <a:extLst>
              <a:ext uri="{FF2B5EF4-FFF2-40B4-BE49-F238E27FC236}">
                <a16:creationId xmlns:a16="http://schemas.microsoft.com/office/drawing/2014/main" id="{DF122033-B7F7-F84D-136D-21D0237C6D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4725" y="2766062"/>
            <a:ext cx="2572684" cy="2707256"/>
          </a:xfrm>
          <a:prstGeom prst="rect">
            <a:avLst/>
          </a:prstGeom>
        </p:spPr>
      </p:pic>
    </p:spTree>
    <p:extLst>
      <p:ext uri="{BB962C8B-B14F-4D97-AF65-F5344CB8AC3E}">
        <p14:creationId xmlns:p14="http://schemas.microsoft.com/office/powerpoint/2010/main" val="235250954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1.1 </a:t>
            </a:r>
            <a:r>
              <a:rPr lang="zh-CN" altLang="en-US" sz="2400" spc="300" dirty="0"/>
              <a:t>大语言模型</a:t>
            </a:r>
            <a:endParaRPr lang="en-US" altLang="zh-CN" sz="2400" spc="300" dirty="0"/>
          </a:p>
        </p:txBody>
      </p:sp>
      <p:sp>
        <p:nvSpPr>
          <p:cNvPr id="4" name="灯片编号占位符 3"/>
          <p:cNvSpPr>
            <a:spLocks noGrp="1"/>
          </p:cNvSpPr>
          <p:nvPr>
            <p:ph type="sldNum" sz="quarter" idx="10"/>
          </p:nvPr>
        </p:nvSpPr>
        <p:spPr/>
        <p:txBody>
          <a:bodyPr/>
          <a:lstStyle/>
          <a:p>
            <a:fld id="{4A3F0588-731F-4E74-8DCB-8906B5D06DFF}" type="slidenum">
              <a:rPr lang="en-US" altLang="zh-CN" smtClean="0"/>
              <a:t>3</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5509200"/>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大语言模型通常指参数规模在</a:t>
            </a:r>
            <a:r>
              <a:rPr lang="zh-CN" altLang="en-US" sz="1600" dirty="0">
                <a:solidFill>
                  <a:srgbClr val="FF0000"/>
                </a:solidFill>
                <a:latin typeface="微软雅黑" pitchFamily="34" charset="-122"/>
                <a:ea typeface="微软雅黑" pitchFamily="34" charset="-122"/>
              </a:rPr>
              <a:t>十亿</a:t>
            </a:r>
            <a:r>
              <a:rPr lang="zh-CN" altLang="en-US" sz="1600" dirty="0">
                <a:latin typeface="微软雅黑" pitchFamily="34" charset="-122"/>
                <a:ea typeface="微软雅黑" pitchFamily="34" charset="-122"/>
              </a:rPr>
              <a:t>以上，</a:t>
            </a:r>
            <a:r>
              <a:rPr lang="en-US" altLang="zh-CN" sz="1600" dirty="0">
                <a:latin typeface="微软雅黑" pitchFamily="34" charset="-122"/>
                <a:ea typeface="微软雅黑" pitchFamily="34" charset="-122"/>
              </a:rPr>
              <a:t>Decoder-only </a:t>
            </a:r>
            <a:r>
              <a:rPr lang="zh-CN" altLang="en-US" sz="1600" dirty="0">
                <a:latin typeface="微软雅黑" pitchFamily="34" charset="-122"/>
                <a:ea typeface="微软雅黑" pitchFamily="34" charset="-122"/>
              </a:rPr>
              <a:t>结构的</a:t>
            </a:r>
            <a:r>
              <a:rPr lang="zh-CN" altLang="en-US" sz="1600" dirty="0">
                <a:solidFill>
                  <a:srgbClr val="FF0000"/>
                </a:solidFill>
                <a:latin typeface="微软雅黑" pitchFamily="34" charset="-122"/>
                <a:ea typeface="微软雅黑" pitchFamily="34" charset="-122"/>
              </a:rPr>
              <a:t>自回归</a:t>
            </a:r>
            <a:r>
              <a:rPr lang="zh-CN" altLang="en-US" sz="1600" dirty="0">
                <a:latin typeface="微软雅黑" pitchFamily="34" charset="-122"/>
                <a:ea typeface="微软雅黑" pitchFamily="34" charset="-122"/>
              </a:rPr>
              <a:t>模型</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模型参数规模达到一定尺度（百亿）后，出现</a:t>
            </a:r>
            <a:r>
              <a:rPr lang="zh-CN" altLang="en-US" sz="1600" dirty="0">
                <a:solidFill>
                  <a:srgbClr val="FF0000"/>
                </a:solidFill>
                <a:latin typeface="微软雅黑" pitchFamily="34" charset="-122"/>
                <a:ea typeface="微软雅黑" pitchFamily="34" charset="-122"/>
              </a:rPr>
              <a:t>涌现能力 </a:t>
            </a:r>
            <a:r>
              <a:rPr lang="en-US" altLang="zh-CN" sz="1600" dirty="0">
                <a:solidFill>
                  <a:srgbClr val="FF0000"/>
                </a:solidFill>
                <a:latin typeface="微软雅黑" pitchFamily="34" charset="-122"/>
                <a:ea typeface="微软雅黑" pitchFamily="34" charset="-122"/>
              </a:rPr>
              <a:t>(emerge abilities)</a:t>
            </a: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0" lvl="1" algn="just">
              <a:lnSpc>
                <a:spcPct val="150000"/>
              </a:lnSpc>
              <a:buClr>
                <a:srgbClr val="1F497D"/>
              </a:buClr>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大模型有更好的</a:t>
            </a:r>
            <a:r>
              <a:rPr lang="en-US" altLang="zh-CN" sz="1600" dirty="0">
                <a:latin typeface="微软雅黑" pitchFamily="34" charset="-122"/>
                <a:ea typeface="微软雅黑" pitchFamily="34" charset="-122"/>
              </a:rPr>
              <a:t>Zero-Shot</a:t>
            </a:r>
            <a:r>
              <a:rPr lang="zh-CN" altLang="en-US" sz="1600" dirty="0">
                <a:latin typeface="微软雅黑" pitchFamily="34" charset="-122"/>
                <a:ea typeface="微软雅黑" pitchFamily="34" charset="-122"/>
              </a:rPr>
              <a:t>性能、长上下文理解、复杂逻辑推理等能力</a:t>
            </a: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EA2A01BC-3EF7-2D3B-1368-66F9FD10D7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1972" y="2166680"/>
            <a:ext cx="4596002" cy="3306638"/>
          </a:xfrm>
          <a:prstGeom prst="rect">
            <a:avLst/>
          </a:prstGeom>
        </p:spPr>
      </p:pic>
    </p:spTree>
    <p:extLst>
      <p:ext uri="{BB962C8B-B14F-4D97-AF65-F5344CB8AC3E}">
        <p14:creationId xmlns:p14="http://schemas.microsoft.com/office/powerpoint/2010/main" val="15503549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4.2 Prefix-Tuning</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30</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5755422"/>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rPr>
              <a:t>Prefix-Tuning</a:t>
            </a:r>
            <a:r>
              <a:rPr lang="zh-CN" altLang="en-US" sz="1600" dirty="0">
                <a:latin typeface="微软雅黑" pitchFamily="34" charset="-122"/>
                <a:ea typeface="微软雅黑" pitchFamily="34" charset="-122"/>
              </a:rPr>
              <a:t>：在模型输入前添加一个连续的且任务特定的向量序列，固定 </a:t>
            </a:r>
            <a:r>
              <a:rPr lang="en-US" altLang="zh-CN" sz="1600" dirty="0">
                <a:latin typeface="微软雅黑" pitchFamily="34" charset="-122"/>
                <a:ea typeface="微软雅黑" pitchFamily="34" charset="-122"/>
              </a:rPr>
              <a:t>PLM </a:t>
            </a:r>
            <a:r>
              <a:rPr lang="zh-CN" altLang="en-US" sz="1600" dirty="0">
                <a:latin typeface="微软雅黑" pitchFamily="34" charset="-122"/>
                <a:ea typeface="微软雅黑" pitchFamily="34" charset="-122"/>
              </a:rPr>
              <a:t>的所有参数，只更新优化特定任务的 </a:t>
            </a:r>
            <a:r>
              <a:rPr lang="en-US" altLang="zh-CN" sz="1600" dirty="0">
                <a:latin typeface="微软雅黑" pitchFamily="34" charset="-122"/>
                <a:ea typeface="微软雅黑" pitchFamily="34" charset="-122"/>
              </a:rPr>
              <a:t>prefix</a:t>
            </a: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rPr>
              <a:t>P-Tuning</a:t>
            </a:r>
            <a:r>
              <a:rPr lang="zh-CN" altLang="en-US" sz="1600" dirty="0">
                <a:latin typeface="微软雅黑" pitchFamily="34" charset="-122"/>
                <a:ea typeface="微软雅黑" pitchFamily="34" charset="-122"/>
              </a:rPr>
              <a:t>：利用少量连续的 </a:t>
            </a:r>
            <a:r>
              <a:rPr lang="en-US" altLang="zh-CN" sz="1600" dirty="0">
                <a:latin typeface="微软雅黑" pitchFamily="34" charset="-122"/>
                <a:ea typeface="微软雅黑" pitchFamily="34" charset="-122"/>
              </a:rPr>
              <a:t>embedding </a:t>
            </a:r>
            <a:r>
              <a:rPr lang="zh-CN" altLang="en-US" sz="1600" dirty="0">
                <a:latin typeface="微软雅黑" pitchFamily="34" charset="-122"/>
                <a:ea typeface="微软雅黑" pitchFamily="34" charset="-122"/>
              </a:rPr>
              <a:t>参数作为 </a:t>
            </a:r>
            <a:r>
              <a:rPr lang="en-US" altLang="zh-CN" sz="1600" dirty="0">
                <a:latin typeface="微软雅黑" pitchFamily="34" charset="-122"/>
                <a:ea typeface="微软雅黑" pitchFamily="34" charset="-122"/>
              </a:rPr>
              <a:t>prompt </a:t>
            </a: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rPr>
              <a:t>Prompt-Tuning</a:t>
            </a:r>
            <a:r>
              <a:rPr lang="zh-CN" altLang="en-US" sz="1600" dirty="0">
                <a:latin typeface="微软雅黑" pitchFamily="34" charset="-122"/>
                <a:ea typeface="微软雅黑" pitchFamily="34" charset="-122"/>
              </a:rPr>
              <a:t>：固定整个模型参数，只允许将额外</a:t>
            </a:r>
            <a:r>
              <a:rPr lang="en-US" altLang="zh-CN" sz="1600" dirty="0">
                <a:latin typeface="微软雅黑" pitchFamily="34" charset="-122"/>
                <a:ea typeface="微软雅黑" pitchFamily="34" charset="-122"/>
              </a:rPr>
              <a:t>k</a:t>
            </a:r>
            <a:r>
              <a:rPr lang="zh-CN" altLang="en-US" sz="1600" dirty="0">
                <a:latin typeface="微软雅黑" pitchFamily="34" charset="-122"/>
                <a:ea typeface="微软雅黑" pitchFamily="34" charset="-122"/>
              </a:rPr>
              <a:t>个可更新的</a:t>
            </a:r>
            <a:r>
              <a:rPr lang="en-US" altLang="zh-CN" sz="1600" dirty="0">
                <a:latin typeface="微软雅黑" pitchFamily="34" charset="-122"/>
                <a:ea typeface="微软雅黑" pitchFamily="34" charset="-122"/>
              </a:rPr>
              <a:t>tokens</a:t>
            </a:r>
            <a:r>
              <a:rPr lang="zh-CN" altLang="en-US" sz="1600" dirty="0">
                <a:latin typeface="微软雅黑" pitchFamily="34" charset="-122"/>
                <a:ea typeface="微软雅黑" pitchFamily="34" charset="-122"/>
              </a:rPr>
              <a:t>前置到输入文本中</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缺陷：</a:t>
            </a:r>
            <a:r>
              <a:rPr lang="en-US" altLang="zh-CN" sz="1600" dirty="0">
                <a:latin typeface="微软雅黑" pitchFamily="34" charset="-122"/>
                <a:ea typeface="微软雅黑" pitchFamily="34" charset="-122"/>
              </a:rPr>
              <a:t>Prefix-Tuning</a:t>
            </a:r>
            <a:r>
              <a:rPr lang="zh-CN" altLang="en-US" sz="1600" dirty="0">
                <a:latin typeface="微软雅黑" pitchFamily="34" charset="-122"/>
                <a:ea typeface="微软雅黑" pitchFamily="34" charset="-122"/>
              </a:rPr>
              <a:t>性能随可训练参数规模非单调变化，减少用于处理下游任务的序列长度</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spTree>
    <p:extLst>
      <p:ext uri="{BB962C8B-B14F-4D97-AF65-F5344CB8AC3E}">
        <p14:creationId xmlns:p14="http://schemas.microsoft.com/office/powerpoint/2010/main" val="295056017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4.3.1 LoRA</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31</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5755422"/>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虽然模型参数众多，但其实模型主要依赖低秩维度 </a:t>
            </a:r>
            <a:r>
              <a:rPr lang="en-US" altLang="zh-CN" sz="1600" dirty="0">
                <a:latin typeface="微软雅黑" pitchFamily="34" charset="-122"/>
                <a:ea typeface="微软雅黑" pitchFamily="34" charset="-122"/>
              </a:rPr>
              <a:t>(low intrinsic dimension)</a:t>
            </a: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在原始模型增加一个旁路，做一个降维再升维的操作，训练的时候固定模型参数，只训练降维矩阵</a:t>
            </a:r>
            <a:r>
              <a:rPr lang="en-US" altLang="zh-CN" sz="1600" dirty="0">
                <a:latin typeface="微软雅黑" pitchFamily="34" charset="-122"/>
                <a:ea typeface="微软雅黑" pitchFamily="34" charset="-122"/>
              </a:rPr>
              <a:t>A</a:t>
            </a:r>
            <a:r>
              <a:rPr lang="zh-CN" altLang="en-US" sz="1600" dirty="0">
                <a:latin typeface="微软雅黑" pitchFamily="34" charset="-122"/>
                <a:ea typeface="微软雅黑" pitchFamily="34" charset="-122"/>
              </a:rPr>
              <a:t>与升维矩阵</a:t>
            </a:r>
            <a:r>
              <a:rPr lang="en-US" altLang="zh-CN" sz="1600" dirty="0">
                <a:latin typeface="微软雅黑" pitchFamily="34" charset="-122"/>
                <a:ea typeface="微软雅黑" pitchFamily="34" charset="-122"/>
              </a:rPr>
              <a:t>B</a:t>
            </a: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0" lvl="1" algn="just">
              <a:lnSpc>
                <a:spcPct val="150000"/>
              </a:lnSpc>
              <a:buClr>
                <a:srgbClr val="1F497D"/>
              </a:buClr>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推理时将模型参数和</a:t>
            </a:r>
            <a:r>
              <a:rPr lang="en-US" altLang="zh-CN" sz="1600" dirty="0">
                <a:latin typeface="微软雅黑" pitchFamily="34" charset="-122"/>
                <a:ea typeface="微软雅黑" pitchFamily="34" charset="-122"/>
              </a:rPr>
              <a:t>LoRA</a:t>
            </a:r>
            <a:r>
              <a:rPr lang="zh-CN" altLang="en-US" sz="1600" dirty="0">
                <a:latin typeface="微软雅黑" pitchFamily="34" charset="-122"/>
                <a:ea typeface="微软雅黑" pitchFamily="34" charset="-122"/>
              </a:rPr>
              <a:t>参数合并即可</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对于用</a:t>
            </a:r>
            <a:r>
              <a:rPr lang="en-US" altLang="zh-CN" sz="1600" dirty="0">
                <a:latin typeface="微软雅黑" pitchFamily="34" charset="-122"/>
                <a:ea typeface="微软雅黑" pitchFamily="34" charset="-122"/>
              </a:rPr>
              <a:t>Adam</a:t>
            </a:r>
            <a:r>
              <a:rPr lang="zh-CN" altLang="en-US" sz="1600" dirty="0">
                <a:latin typeface="微软雅黑" pitchFamily="34" charset="-122"/>
                <a:ea typeface="微软雅黑" pitchFamily="34" charset="-122"/>
              </a:rPr>
              <a:t>训练的</a:t>
            </a:r>
            <a:r>
              <a:rPr lang="en-US" altLang="zh-CN" sz="1600" dirty="0">
                <a:latin typeface="微软雅黑" pitchFamily="34" charset="-122"/>
                <a:ea typeface="微软雅黑" pitchFamily="34" charset="-122"/>
              </a:rPr>
              <a:t>Transformer</a:t>
            </a:r>
            <a:r>
              <a:rPr lang="zh-CN" altLang="en-US" sz="1600" dirty="0">
                <a:latin typeface="微软雅黑" pitchFamily="34" charset="-122"/>
                <a:ea typeface="微软雅黑" pitchFamily="34" charset="-122"/>
              </a:rPr>
              <a:t>，在秩远小于维度的情况下可</a:t>
            </a:r>
            <a:r>
              <a:rPr lang="zh-CN" altLang="en-US" sz="1600" b="1" dirty="0">
                <a:latin typeface="微软雅黑" pitchFamily="34" charset="-122"/>
                <a:ea typeface="微软雅黑" pitchFamily="34" charset="-122"/>
              </a:rPr>
              <a:t>将内存减少</a:t>
            </a:r>
            <a:r>
              <a:rPr lang="en-US" altLang="zh-CN" sz="1600" b="1" dirty="0">
                <a:latin typeface="微软雅黑" pitchFamily="34" charset="-122"/>
                <a:ea typeface="微软雅黑" pitchFamily="34" charset="-122"/>
              </a:rPr>
              <a:t>2/3</a:t>
            </a:r>
            <a:r>
              <a:rPr lang="zh-CN" altLang="en-US" sz="1600" dirty="0">
                <a:latin typeface="微软雅黑" pitchFamily="34" charset="-122"/>
                <a:ea typeface="微软雅黑" pitchFamily="34" charset="-122"/>
              </a:rPr>
              <a:t>，且不需要存储模型参数的优化器状态。同时可大大加快训练速度</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可与</a:t>
            </a:r>
            <a:r>
              <a:rPr lang="en-US" altLang="zh-CN" sz="1600" dirty="0">
                <a:latin typeface="微软雅黑" pitchFamily="34" charset="-122"/>
                <a:ea typeface="微软雅黑" pitchFamily="34" charset="-122"/>
              </a:rPr>
              <a:t>Zero-DP 3</a:t>
            </a:r>
            <a:r>
              <a:rPr lang="zh-CN" altLang="en-US" sz="1600" dirty="0">
                <a:latin typeface="微软雅黑" pitchFamily="34" charset="-122"/>
                <a:ea typeface="微软雅黑" pitchFamily="34" charset="-122"/>
              </a:rPr>
              <a:t>阶段结合使用，使用</a:t>
            </a:r>
            <a:r>
              <a:rPr lang="en-US" altLang="zh-CN" sz="1600" dirty="0">
                <a:latin typeface="微软雅黑" pitchFamily="34" charset="-122"/>
                <a:ea typeface="微软雅黑" pitchFamily="34" charset="-122"/>
              </a:rPr>
              <a:t>4</a:t>
            </a:r>
            <a:r>
              <a:rPr lang="zh-CN" altLang="en-US" sz="1600" dirty="0">
                <a:latin typeface="微软雅黑" pitchFamily="34" charset="-122"/>
                <a:ea typeface="微软雅黑" pitchFamily="34" charset="-122"/>
              </a:rPr>
              <a:t>张</a:t>
            </a:r>
            <a:r>
              <a:rPr lang="en-US" altLang="zh-CN" sz="1600" dirty="0">
                <a:latin typeface="微软雅黑" pitchFamily="34" charset="-122"/>
                <a:ea typeface="微软雅黑" pitchFamily="34" charset="-122"/>
              </a:rPr>
              <a:t>A100 80G</a:t>
            </a:r>
            <a:r>
              <a:rPr lang="zh-CN" altLang="en-US" sz="1600" dirty="0">
                <a:latin typeface="微软雅黑" pitchFamily="34" charset="-122"/>
                <a:ea typeface="微软雅黑" pitchFamily="34" charset="-122"/>
              </a:rPr>
              <a:t>即可训练</a:t>
            </a:r>
            <a:r>
              <a:rPr lang="en-US" altLang="zh-CN" sz="1600" dirty="0">
                <a:latin typeface="微软雅黑" pitchFamily="34" charset="-122"/>
                <a:ea typeface="微软雅黑" pitchFamily="34" charset="-122"/>
              </a:rPr>
              <a:t>65B</a:t>
            </a:r>
            <a:r>
              <a:rPr lang="zh-CN" altLang="en-US" sz="1600" dirty="0">
                <a:latin typeface="微软雅黑" pitchFamily="34" charset="-122"/>
                <a:ea typeface="微软雅黑" pitchFamily="34" charset="-122"/>
              </a:rPr>
              <a:t>的</a:t>
            </a:r>
            <a:r>
              <a:rPr lang="en-US" altLang="zh-CN" sz="1600" dirty="0">
                <a:latin typeface="微软雅黑" pitchFamily="34" charset="-122"/>
                <a:ea typeface="微软雅黑" pitchFamily="34" charset="-122"/>
              </a:rPr>
              <a:t>LLaMA </a:t>
            </a: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B27A960D-1C76-FE4C-5310-C3F773C8B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8100" y="2199130"/>
            <a:ext cx="2743341" cy="2749691"/>
          </a:xfrm>
          <a:prstGeom prst="rect">
            <a:avLst/>
          </a:prstGeom>
        </p:spPr>
      </p:pic>
      <p:pic>
        <p:nvPicPr>
          <p:cNvPr id="8" name="图片 7">
            <a:extLst>
              <a:ext uri="{FF2B5EF4-FFF2-40B4-BE49-F238E27FC236}">
                <a16:creationId xmlns:a16="http://schemas.microsoft.com/office/drawing/2014/main" id="{C5B48F41-5397-78D9-313D-04AFA46EE3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8908" y="2578514"/>
            <a:ext cx="4594689" cy="2118941"/>
          </a:xfrm>
          <a:prstGeom prst="rect">
            <a:avLst/>
          </a:prstGeom>
        </p:spPr>
      </p:pic>
    </p:spTree>
    <p:extLst>
      <p:ext uri="{BB962C8B-B14F-4D97-AF65-F5344CB8AC3E}">
        <p14:creationId xmlns:p14="http://schemas.microsoft.com/office/powerpoint/2010/main" val="180535820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4.3.2 QLoRA</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32</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1692771"/>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基于</a:t>
            </a:r>
            <a:r>
              <a:rPr lang="en-US" altLang="zh-CN" sz="1600" dirty="0">
                <a:latin typeface="微软雅黑" pitchFamily="34" charset="-122"/>
                <a:ea typeface="微软雅黑" pitchFamily="34" charset="-122"/>
              </a:rPr>
              <a:t>LoRA</a:t>
            </a:r>
            <a:r>
              <a:rPr lang="zh-CN" altLang="en-US" sz="1600" dirty="0">
                <a:latin typeface="微软雅黑" pitchFamily="34" charset="-122"/>
                <a:ea typeface="微软雅黑" pitchFamily="34" charset="-122"/>
              </a:rPr>
              <a:t>对模型进行量化：模型用</a:t>
            </a:r>
            <a:r>
              <a:rPr lang="en-US" altLang="zh-CN" sz="1600" dirty="0">
                <a:latin typeface="微软雅黑" pitchFamily="34" charset="-122"/>
                <a:ea typeface="微软雅黑" pitchFamily="34" charset="-122"/>
              </a:rPr>
              <a:t>4bit</a:t>
            </a:r>
            <a:r>
              <a:rPr lang="zh-CN" altLang="en-US" sz="1600" dirty="0">
                <a:latin typeface="微软雅黑" pitchFamily="34" charset="-122"/>
                <a:ea typeface="微软雅黑" pitchFamily="34" charset="-122"/>
              </a:rPr>
              <a:t>加载，训练时把数值反量化到</a:t>
            </a:r>
            <a:r>
              <a:rPr lang="en-US" altLang="zh-CN" sz="1600" dirty="0">
                <a:latin typeface="微软雅黑" pitchFamily="34" charset="-122"/>
                <a:ea typeface="微软雅黑" pitchFamily="34" charset="-122"/>
              </a:rPr>
              <a:t>bf16</a:t>
            </a:r>
            <a:r>
              <a:rPr lang="zh-CN" altLang="en-US" sz="1600" dirty="0">
                <a:latin typeface="微软雅黑" pitchFamily="34" charset="-122"/>
                <a:ea typeface="微软雅黑" pitchFamily="34" charset="-122"/>
              </a:rPr>
              <a:t>后进行训练</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能够在单个</a:t>
            </a:r>
            <a:r>
              <a:rPr lang="en-US" altLang="zh-CN" sz="1600" dirty="0">
                <a:latin typeface="微软雅黑" pitchFamily="34" charset="-122"/>
                <a:ea typeface="微软雅黑" pitchFamily="34" charset="-122"/>
              </a:rPr>
              <a:t>48GB</a:t>
            </a:r>
            <a:r>
              <a:rPr lang="zh-CN" altLang="en-US" sz="1600" dirty="0">
                <a:latin typeface="微软雅黑" pitchFamily="34" charset="-122"/>
                <a:ea typeface="微软雅黑" pitchFamily="34" charset="-122"/>
              </a:rPr>
              <a:t>显存的</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上微调</a:t>
            </a:r>
            <a:r>
              <a:rPr lang="en-US" altLang="zh-CN" sz="1600" dirty="0">
                <a:latin typeface="微软雅黑" pitchFamily="34" charset="-122"/>
                <a:ea typeface="微软雅黑" pitchFamily="34" charset="-122"/>
              </a:rPr>
              <a:t>65B</a:t>
            </a:r>
            <a:r>
              <a:rPr lang="zh-CN" altLang="en-US" sz="1600" dirty="0">
                <a:latin typeface="微软雅黑" pitchFamily="34" charset="-122"/>
                <a:ea typeface="微软雅黑" pitchFamily="34" charset="-122"/>
              </a:rPr>
              <a:t>参数的</a:t>
            </a:r>
            <a:r>
              <a:rPr lang="en-US" altLang="zh-CN" sz="1600" dirty="0">
                <a:latin typeface="微软雅黑" pitchFamily="34" charset="-122"/>
                <a:ea typeface="微软雅黑" pitchFamily="34" charset="-122"/>
              </a:rPr>
              <a:t>LLAMA</a:t>
            </a: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6AE4478B-92A1-CAE1-2621-FA8087E75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058" y="2752016"/>
            <a:ext cx="6515435" cy="2908449"/>
          </a:xfrm>
          <a:prstGeom prst="rect">
            <a:avLst/>
          </a:prstGeom>
        </p:spPr>
      </p:pic>
    </p:spTree>
    <p:extLst>
      <p:ext uri="{BB962C8B-B14F-4D97-AF65-F5344CB8AC3E}">
        <p14:creationId xmlns:p14="http://schemas.microsoft.com/office/powerpoint/2010/main" val="178087146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just"/>
            <a:r>
              <a:rPr lang="en-US" altLang="zh-CN" sz="3200" spc="300" dirty="0"/>
              <a:t> </a:t>
            </a:r>
            <a:r>
              <a:rPr lang="zh-CN" altLang="en-US" sz="2400" spc="300" dirty="0"/>
              <a:t>目录</a:t>
            </a:r>
            <a:r>
              <a:rPr lang="en-US" altLang="zh-CN" sz="2400" spc="300" dirty="0"/>
              <a:t> </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33</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4285276"/>
          </a:xfrm>
          <a:prstGeom prst="rect">
            <a:avLst/>
          </a:prstGeom>
          <a:noFill/>
        </p:spPr>
        <p:txBody>
          <a:bodyPr wrap="square">
            <a:spAutoFit/>
          </a:bodyPr>
          <a:lstStyle/>
          <a:p>
            <a:pPr marL="285750" lvl="1" indent="-285750" algn="just">
              <a:lnSpc>
                <a:spcPct val="150000"/>
              </a:lnSpc>
              <a:buClr>
                <a:srgbClr val="1F497D"/>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介绍 </a:t>
            </a:r>
            <a:endParaRPr lang="en-US" altLang="zh-CN" sz="2000" dirty="0">
              <a:latin typeface="微软雅黑" panose="020B0503020204020204" pitchFamily="34" charset="-122"/>
              <a:ea typeface="微软雅黑" panose="020B0503020204020204" pitchFamily="34" charset="-122"/>
            </a:endParaRPr>
          </a:p>
          <a:p>
            <a:pPr marL="285750" lvl="1" indent="-285750" algn="just">
              <a:lnSpc>
                <a:spcPct val="150000"/>
              </a:lnSpc>
              <a:buClr>
                <a:srgbClr val="1F497D"/>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分布式训练 </a:t>
            </a:r>
            <a:r>
              <a:rPr lang="en-US" altLang="zh-CN" sz="2000" dirty="0">
                <a:latin typeface="微软雅黑" panose="020B0503020204020204" pitchFamily="34" charset="-122"/>
                <a:ea typeface="微软雅黑" panose="020B0503020204020204" pitchFamily="34" charset="-122"/>
              </a:rPr>
              <a:t>(Distributed Training)</a:t>
            </a:r>
          </a:p>
          <a:p>
            <a:pPr marL="285750" lvl="1" indent="-285750" algn="just">
              <a:lnSpc>
                <a:spcPct val="150000"/>
              </a:lnSpc>
              <a:buClr>
                <a:srgbClr val="1F497D"/>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内存优化技术 </a:t>
            </a:r>
            <a:r>
              <a:rPr lang="en-US" altLang="zh-CN" sz="2000" dirty="0">
                <a:latin typeface="微软雅黑" panose="020B0503020204020204" pitchFamily="34" charset="-122"/>
                <a:ea typeface="微软雅黑" panose="020B0503020204020204" pitchFamily="34" charset="-122"/>
              </a:rPr>
              <a:t>(Memory-Saving Technologies)</a:t>
            </a:r>
          </a:p>
          <a:p>
            <a:pPr marL="285750" lvl="1" indent="-285750" algn="just">
              <a:lnSpc>
                <a:spcPct val="150000"/>
              </a:lnSpc>
              <a:buClr>
                <a:srgbClr val="1F497D"/>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参数高效微调方法 </a:t>
            </a:r>
            <a:r>
              <a:rPr lang="en-US" altLang="zh-CN" sz="2000" dirty="0">
                <a:latin typeface="微软雅黑" panose="020B0503020204020204" pitchFamily="34" charset="-122"/>
                <a:ea typeface="微软雅黑" panose="020B0503020204020204" pitchFamily="34" charset="-122"/>
              </a:rPr>
              <a:t>(Parameter-Efficient Fine-Tuning,</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PEFT)</a:t>
            </a:r>
          </a:p>
          <a:p>
            <a:pPr marL="285750" lvl="1" indent="-285750" algn="just">
              <a:lnSpc>
                <a:spcPct val="150000"/>
              </a:lnSpc>
              <a:buClr>
                <a:srgbClr val="1F497D"/>
              </a:buClr>
              <a:buFont typeface="Wingdings" panose="05000000000000000000" pitchFamily="2" charset="2"/>
              <a:buChar char="u"/>
            </a:pPr>
            <a:r>
              <a:rPr lang="zh-CN" altLang="en-US" sz="2000" dirty="0">
                <a:solidFill>
                  <a:srgbClr val="FF0000"/>
                </a:solidFill>
                <a:latin typeface="微软雅黑" panose="020B0503020204020204" pitchFamily="34" charset="-122"/>
                <a:ea typeface="微软雅黑" panose="020B0503020204020204" pitchFamily="34" charset="-122"/>
              </a:rPr>
              <a:t>国内外大模型训练进展</a:t>
            </a:r>
            <a:endParaRPr lang="en-US" altLang="zh-CN" sz="2000" dirty="0">
              <a:solidFill>
                <a:srgbClr val="FF0000"/>
              </a:solidFill>
              <a:latin typeface="微软雅黑" panose="020B0503020204020204" pitchFamily="34" charset="-122"/>
              <a:ea typeface="微软雅黑" panose="020B0503020204020204" pitchFamily="34" charset="-122"/>
            </a:endParaRPr>
          </a:p>
          <a:p>
            <a:pPr marL="742950" lvl="2" indent="-285750" algn="just">
              <a:lnSpc>
                <a:spcPct val="150000"/>
              </a:lnSpc>
              <a:buClr>
                <a:srgbClr val="1F497D"/>
              </a:buClr>
              <a:buFont typeface="Wingdings" panose="05000000000000000000" pitchFamily="2" charset="2"/>
              <a:buChar char="n"/>
            </a:pPr>
            <a:r>
              <a:rPr lang="zh-CN" altLang="en-US" sz="1600" dirty="0">
                <a:solidFill>
                  <a:schemeClr val="bg1">
                    <a:lumMod val="65000"/>
                  </a:schemeClr>
                </a:solidFill>
                <a:latin typeface="微软雅黑" panose="020B0503020204020204" pitchFamily="34" charset="-122"/>
                <a:ea typeface="微软雅黑" panose="020B0503020204020204" pitchFamily="34" charset="-122"/>
              </a:rPr>
              <a:t>大模型训练范式</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a:p>
            <a:pPr marL="742950" lvl="2" indent="-285750" algn="just">
              <a:lnSpc>
                <a:spcPct val="150000"/>
              </a:lnSpc>
              <a:buClr>
                <a:srgbClr val="1F497D"/>
              </a:buClr>
              <a:buFont typeface="Wingdings" panose="05000000000000000000" pitchFamily="2" charset="2"/>
              <a:buChar char="n"/>
            </a:pPr>
            <a:r>
              <a:rPr lang="zh-CN" altLang="en-US" sz="1600" dirty="0">
                <a:solidFill>
                  <a:schemeClr val="bg1">
                    <a:lumMod val="65000"/>
                  </a:schemeClr>
                </a:solidFill>
                <a:latin typeface="微软雅黑" panose="020B0503020204020204" pitchFamily="34" charset="-122"/>
                <a:ea typeface="微软雅黑" panose="020B0503020204020204" pitchFamily="34" charset="-122"/>
              </a:rPr>
              <a:t>大模型训练框架</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a:p>
            <a:pPr marL="742950" lvl="2" indent="-285750" algn="just">
              <a:lnSpc>
                <a:spcPct val="150000"/>
              </a:lnSpc>
              <a:buClr>
                <a:srgbClr val="1F497D"/>
              </a:buClr>
              <a:buFont typeface="Wingdings" panose="05000000000000000000" pitchFamily="2" charset="2"/>
              <a:buChar char="n"/>
            </a:pPr>
            <a:r>
              <a:rPr lang="zh-CN" altLang="en-US" sz="1600" dirty="0">
                <a:solidFill>
                  <a:schemeClr val="bg1">
                    <a:lumMod val="65000"/>
                  </a:schemeClr>
                </a:solidFill>
                <a:latin typeface="微软雅黑" panose="020B0503020204020204" pitchFamily="34" charset="-122"/>
                <a:ea typeface="微软雅黑" panose="020B0503020204020204" pitchFamily="34" charset="-122"/>
              </a:rPr>
              <a:t>开源大模型训练</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a:p>
            <a:pPr marL="742950" lvl="2" indent="-285750" algn="just">
              <a:lnSpc>
                <a:spcPct val="150000"/>
              </a:lnSpc>
              <a:buClr>
                <a:srgbClr val="1F497D"/>
              </a:buClr>
              <a:buFont typeface="Wingdings" panose="05000000000000000000" pitchFamily="2" charset="2"/>
              <a:buChar char="n"/>
            </a:pPr>
            <a:r>
              <a:rPr lang="zh-CN" altLang="en-US" sz="1600" dirty="0">
                <a:solidFill>
                  <a:schemeClr val="bg1">
                    <a:lumMod val="65000"/>
                  </a:schemeClr>
                </a:solidFill>
                <a:latin typeface="微软雅黑" panose="020B0503020204020204" pitchFamily="34" charset="-122"/>
                <a:ea typeface="微软雅黑" panose="020B0503020204020204" pitchFamily="34" charset="-122"/>
              </a:rPr>
              <a:t>国内大模型训练进展</a:t>
            </a:r>
            <a:endParaRPr lang="en-US" altLang="zh-CN" sz="1600" dirty="0">
              <a:solidFill>
                <a:schemeClr val="bg1">
                  <a:lumMod val="65000"/>
                </a:schemeClr>
              </a:solidFill>
              <a:latin typeface="微软雅黑" panose="020B0503020204020204" pitchFamily="34" charset="-122"/>
              <a:ea typeface="微软雅黑" panose="020B0503020204020204" pitchFamily="34" charset="-122"/>
            </a:endParaRPr>
          </a:p>
          <a:p>
            <a:pPr marL="285750" lvl="1" indent="-285750" algn="just">
              <a:lnSpc>
                <a:spcPct val="150000"/>
              </a:lnSpc>
              <a:buClr>
                <a:srgbClr val="1F497D"/>
              </a:buClr>
              <a:buFont typeface="Wingdings" panose="05000000000000000000" pitchFamily="2" charset="2"/>
              <a:buChar char="u"/>
            </a:pPr>
            <a:endParaRPr lang="en-US" altLang="zh-CN" sz="20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931104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5.1 </a:t>
            </a:r>
            <a:r>
              <a:rPr lang="zh-CN" altLang="en-US" sz="2400" spc="300" dirty="0"/>
              <a:t>大模型训练范式</a:t>
            </a:r>
            <a:endParaRPr lang="en-US" altLang="zh-CN" sz="2400" spc="300" dirty="0"/>
          </a:p>
        </p:txBody>
      </p:sp>
      <p:sp>
        <p:nvSpPr>
          <p:cNvPr id="4" name="灯片编号占位符 3"/>
          <p:cNvSpPr>
            <a:spLocks noGrp="1"/>
          </p:cNvSpPr>
          <p:nvPr>
            <p:ph type="sldNum" sz="quarter" idx="10"/>
          </p:nvPr>
        </p:nvSpPr>
        <p:spPr/>
        <p:txBody>
          <a:bodyPr/>
          <a:lstStyle/>
          <a:p>
            <a:fld id="{4A3F0588-731F-4E74-8DCB-8906B5D06DFF}" type="slidenum">
              <a:rPr lang="en-US" altLang="zh-CN" smtClean="0"/>
              <a:t>34</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1692771"/>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rPr>
              <a:t>Pretraining</a:t>
            </a:r>
            <a:r>
              <a:rPr lang="zh-CN" altLang="en-US" sz="1600" dirty="0">
                <a:latin typeface="微软雅黑" pitchFamily="34" charset="-122"/>
                <a:ea typeface="微软雅黑" pitchFamily="34" charset="-122"/>
              </a:rPr>
              <a:t> </a:t>
            </a:r>
            <a:r>
              <a:rPr lang="en-US" altLang="zh-CN" sz="1600" dirty="0">
                <a:latin typeface="微软雅黑" pitchFamily="34" charset="-122"/>
                <a:ea typeface="微软雅黑" pitchFamily="34" charset="-122"/>
                <a:sym typeface="Wingdings" panose="05000000000000000000" pitchFamily="2" charset="2"/>
              </a:rPr>
              <a:t> SFT  Reward Modeling  RLHF</a:t>
            </a:r>
            <a:r>
              <a:rPr lang="en-US" altLang="zh-CN" sz="1600" dirty="0">
                <a:latin typeface="微软雅黑" pitchFamily="34" charset="-122"/>
                <a:ea typeface="微软雅黑" pitchFamily="34" charset="-122"/>
              </a:rPr>
              <a:t> </a:t>
            </a: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pic>
        <p:nvPicPr>
          <p:cNvPr id="7" name="图片 6">
            <a:extLst>
              <a:ext uri="{FF2B5EF4-FFF2-40B4-BE49-F238E27FC236}">
                <a16:creationId xmlns:a16="http://schemas.microsoft.com/office/drawing/2014/main" id="{C27B1D54-A431-298D-F425-76873A8CBA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429" y="1930913"/>
            <a:ext cx="7670845" cy="3873005"/>
          </a:xfrm>
          <a:prstGeom prst="rect">
            <a:avLst/>
          </a:prstGeom>
        </p:spPr>
      </p:pic>
    </p:spTree>
    <p:extLst>
      <p:ext uri="{BB962C8B-B14F-4D97-AF65-F5344CB8AC3E}">
        <p14:creationId xmlns:p14="http://schemas.microsoft.com/office/powerpoint/2010/main" val="382117136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5.2 </a:t>
            </a:r>
            <a:r>
              <a:rPr lang="zh-CN" altLang="en-US" sz="2400" spc="300" dirty="0"/>
              <a:t>大模型训练框架</a:t>
            </a:r>
            <a:endParaRPr lang="en-US" altLang="zh-CN" sz="2400" spc="300" dirty="0"/>
          </a:p>
        </p:txBody>
      </p:sp>
      <p:sp>
        <p:nvSpPr>
          <p:cNvPr id="4" name="灯片编号占位符 3"/>
          <p:cNvSpPr>
            <a:spLocks noGrp="1"/>
          </p:cNvSpPr>
          <p:nvPr>
            <p:ph type="sldNum" sz="quarter" idx="10"/>
          </p:nvPr>
        </p:nvSpPr>
        <p:spPr/>
        <p:txBody>
          <a:bodyPr/>
          <a:lstStyle/>
          <a:p>
            <a:fld id="{4A3F0588-731F-4E74-8DCB-8906B5D06DFF}" type="slidenum">
              <a:rPr lang="en-US" altLang="zh-CN" smtClean="0"/>
              <a:t>35</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4278094"/>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hlinkClick r:id="rId3"/>
              </a:rPr>
              <a:t>DeepSpeed</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 用于分布式模型训练的框架</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hlinkClick r:id="rId4"/>
              </a:rPr>
              <a:t>Megatron-DeepSpeed</a:t>
            </a:r>
            <a:r>
              <a:rPr lang="en-US" altLang="zh-CN" sz="1600" dirty="0">
                <a:latin typeface="微软雅黑" pitchFamily="34" charset="-122"/>
                <a:ea typeface="微软雅黑" pitchFamily="34" charset="-122"/>
              </a:rPr>
              <a:t>: BLOOM</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GLM-130B</a:t>
            </a:r>
            <a:r>
              <a:rPr lang="zh-CN" altLang="en-US" sz="1600" dirty="0">
                <a:latin typeface="微软雅黑" pitchFamily="34" charset="-122"/>
                <a:ea typeface="微软雅黑" pitchFamily="34" charset="-122"/>
              </a:rPr>
              <a:t>等主流大模型都是基于</a:t>
            </a:r>
            <a:r>
              <a:rPr lang="en-US" altLang="zh-CN" sz="1600" dirty="0">
                <a:latin typeface="微软雅黑" pitchFamily="34" charset="-122"/>
                <a:ea typeface="微软雅黑" pitchFamily="34" charset="-122"/>
              </a:rPr>
              <a:t>Megatron-DeepSpeed</a:t>
            </a:r>
            <a:r>
              <a:rPr lang="zh-CN" altLang="en-US" sz="1600" dirty="0">
                <a:latin typeface="微软雅黑" pitchFamily="34" charset="-122"/>
                <a:ea typeface="微软雅黑" pitchFamily="34" charset="-122"/>
              </a:rPr>
              <a:t>的</a:t>
            </a:r>
            <a:r>
              <a:rPr lang="en-US" altLang="zh-CN" sz="1600" dirty="0">
                <a:latin typeface="微软雅黑" pitchFamily="34" charset="-122"/>
                <a:ea typeface="微软雅黑" pitchFamily="34" charset="-122"/>
              </a:rPr>
              <a:t>3D-Parallelism</a:t>
            </a:r>
            <a:r>
              <a:rPr lang="zh-CN" altLang="en-US" sz="1600" dirty="0">
                <a:latin typeface="微软雅黑" pitchFamily="34" charset="-122"/>
                <a:ea typeface="微软雅黑" pitchFamily="34" charset="-122"/>
              </a:rPr>
              <a:t>训练</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hlinkClick r:id="rId5"/>
              </a:rPr>
              <a:t>DeepSpeedChat</a:t>
            </a: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实现类似</a:t>
            </a:r>
            <a:r>
              <a:rPr lang="en-US" altLang="zh-CN" sz="1600" dirty="0">
                <a:latin typeface="微软雅黑" pitchFamily="34" charset="-122"/>
                <a:ea typeface="微软雅黑" pitchFamily="34" charset="-122"/>
              </a:rPr>
              <a:t>ChatGPT</a:t>
            </a:r>
            <a:r>
              <a:rPr lang="zh-CN" altLang="en-US" sz="1600" dirty="0">
                <a:latin typeface="微软雅黑" pitchFamily="34" charset="-122"/>
                <a:ea typeface="微软雅黑" pitchFamily="34" charset="-122"/>
              </a:rPr>
              <a:t>模型的端到端</a:t>
            </a:r>
            <a:r>
              <a:rPr lang="en-US" altLang="zh-CN" sz="1600" dirty="0">
                <a:latin typeface="微软雅黑" pitchFamily="34" charset="-122"/>
                <a:ea typeface="微软雅黑" pitchFamily="34" charset="-122"/>
              </a:rPr>
              <a:t>RLHF</a:t>
            </a:r>
            <a:r>
              <a:rPr lang="zh-CN" altLang="en-US" sz="1600" dirty="0">
                <a:latin typeface="微软雅黑" pitchFamily="34" charset="-122"/>
                <a:ea typeface="微软雅黑" pitchFamily="34" charset="-122"/>
              </a:rPr>
              <a:t>训练</a:t>
            </a:r>
            <a:endParaRPr lang="en-US" altLang="zh-CN" sz="1600" dirty="0">
              <a:latin typeface="微软雅黑" pitchFamily="34" charset="-122"/>
              <a:ea typeface="微软雅黑" pitchFamily="34" charset="-122"/>
            </a:endParaRPr>
          </a:p>
          <a:p>
            <a:pPr marL="0" lvl="1" algn="just">
              <a:lnSpc>
                <a:spcPct val="150000"/>
              </a:lnSpc>
              <a:buClr>
                <a:srgbClr val="1F497D"/>
              </a:buClr>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pic>
        <p:nvPicPr>
          <p:cNvPr id="7" name="图片 6">
            <a:extLst>
              <a:ext uri="{FF2B5EF4-FFF2-40B4-BE49-F238E27FC236}">
                <a16:creationId xmlns:a16="http://schemas.microsoft.com/office/drawing/2014/main" id="{C0A6369F-6A49-7F60-639B-4D9808DB94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72743" y="2555748"/>
            <a:ext cx="4524554" cy="1444007"/>
          </a:xfrm>
          <a:prstGeom prst="rect">
            <a:avLst/>
          </a:prstGeom>
        </p:spPr>
      </p:pic>
      <p:pic>
        <p:nvPicPr>
          <p:cNvPr id="9" name="图片 8">
            <a:extLst>
              <a:ext uri="{FF2B5EF4-FFF2-40B4-BE49-F238E27FC236}">
                <a16:creationId xmlns:a16="http://schemas.microsoft.com/office/drawing/2014/main" id="{244BE0BE-21A4-33C0-2C5C-B1C2B70C2F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80317" y="4509691"/>
            <a:ext cx="6121908" cy="2104151"/>
          </a:xfrm>
          <a:prstGeom prst="rect">
            <a:avLst/>
          </a:prstGeom>
        </p:spPr>
      </p:pic>
    </p:spTree>
    <p:extLst>
      <p:ext uri="{BB962C8B-B14F-4D97-AF65-F5344CB8AC3E}">
        <p14:creationId xmlns:p14="http://schemas.microsoft.com/office/powerpoint/2010/main" val="157411746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5.3.1 </a:t>
            </a:r>
            <a:r>
              <a:rPr lang="zh-CN" altLang="en-US" sz="2400" spc="300" dirty="0"/>
              <a:t>开源大模型训练</a:t>
            </a:r>
            <a:endParaRPr lang="en-US" altLang="zh-CN" sz="2400" spc="300" dirty="0"/>
          </a:p>
        </p:txBody>
      </p:sp>
      <p:sp>
        <p:nvSpPr>
          <p:cNvPr id="4" name="灯片编号占位符 3"/>
          <p:cNvSpPr>
            <a:spLocks noGrp="1"/>
          </p:cNvSpPr>
          <p:nvPr>
            <p:ph type="sldNum" sz="quarter" idx="10"/>
          </p:nvPr>
        </p:nvSpPr>
        <p:spPr/>
        <p:txBody>
          <a:bodyPr/>
          <a:lstStyle/>
          <a:p>
            <a:fld id="{4A3F0588-731F-4E74-8DCB-8906B5D06DFF}" type="slidenum">
              <a:rPr lang="en-US" altLang="zh-CN" smtClean="0"/>
              <a:t>36</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5016758"/>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rPr>
              <a:t>BLOOM</a:t>
            </a:r>
          </a:p>
          <a:p>
            <a:pPr marL="800100" lvl="2"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使用</a:t>
            </a:r>
            <a:r>
              <a:rPr lang="en-US" altLang="zh-CN" sz="1600" dirty="0">
                <a:latin typeface="微软雅黑" pitchFamily="34" charset="-122"/>
                <a:ea typeface="微软雅黑" pitchFamily="34" charset="-122"/>
              </a:rPr>
              <a:t>59 </a:t>
            </a:r>
            <a:r>
              <a:rPr lang="zh-CN" altLang="en-US" sz="1600" dirty="0">
                <a:latin typeface="微软雅黑" pitchFamily="34" charset="-122"/>
                <a:ea typeface="微软雅黑" pitchFamily="34" charset="-122"/>
              </a:rPr>
              <a:t>种语言，共</a:t>
            </a:r>
            <a:r>
              <a:rPr lang="en-US" altLang="zh-CN" sz="1600" dirty="0">
                <a:solidFill>
                  <a:srgbClr val="FF0000"/>
                </a:solidFill>
                <a:latin typeface="微软雅黑" pitchFamily="34" charset="-122"/>
                <a:ea typeface="微软雅黑" pitchFamily="34" charset="-122"/>
              </a:rPr>
              <a:t>3500</a:t>
            </a:r>
            <a:r>
              <a:rPr lang="zh-CN" altLang="en-US" sz="1600" dirty="0">
                <a:solidFill>
                  <a:srgbClr val="FF0000"/>
                </a:solidFill>
                <a:latin typeface="微软雅黑" pitchFamily="34" charset="-122"/>
                <a:ea typeface="微软雅黑" pitchFamily="34" charset="-122"/>
              </a:rPr>
              <a:t>亿</a:t>
            </a:r>
            <a:r>
              <a:rPr lang="en-US" altLang="zh-CN" sz="1600" dirty="0">
                <a:solidFill>
                  <a:srgbClr val="FF0000"/>
                </a:solidFill>
                <a:latin typeface="微软雅黑" pitchFamily="34" charset="-122"/>
                <a:ea typeface="微软雅黑" pitchFamily="34" charset="-122"/>
              </a:rPr>
              <a:t>token</a:t>
            </a:r>
            <a:r>
              <a:rPr lang="zh-CN" altLang="en-US" sz="1600" dirty="0">
                <a:latin typeface="微软雅黑" pitchFamily="34" charset="-122"/>
                <a:ea typeface="微软雅黑" pitchFamily="34" charset="-122"/>
              </a:rPr>
              <a:t>的数据集，</a:t>
            </a:r>
            <a:r>
              <a:rPr lang="en-US" altLang="zh-CN" sz="1600" dirty="0">
                <a:solidFill>
                  <a:srgbClr val="FF0000"/>
                </a:solidFill>
                <a:latin typeface="微软雅黑" pitchFamily="34" charset="-122"/>
                <a:ea typeface="微软雅黑" pitchFamily="34" charset="-122"/>
              </a:rPr>
              <a:t>384</a:t>
            </a:r>
            <a:r>
              <a:rPr lang="zh-CN" altLang="en-US" sz="1600" dirty="0">
                <a:solidFill>
                  <a:srgbClr val="FF0000"/>
                </a:solidFill>
                <a:latin typeface="微软雅黑" pitchFamily="34" charset="-122"/>
                <a:ea typeface="微软雅黑" pitchFamily="34" charset="-122"/>
              </a:rPr>
              <a:t>张</a:t>
            </a:r>
            <a:r>
              <a:rPr lang="en-US" altLang="zh-CN" sz="1600" dirty="0">
                <a:solidFill>
                  <a:srgbClr val="FF0000"/>
                </a:solidFill>
                <a:latin typeface="微软雅黑" pitchFamily="34" charset="-122"/>
                <a:ea typeface="微软雅黑" pitchFamily="34" charset="-122"/>
              </a:rPr>
              <a:t>A100 80G</a:t>
            </a:r>
            <a:r>
              <a:rPr lang="zh-CN" altLang="en-US" sz="1600" dirty="0">
                <a:latin typeface="微软雅黑" pitchFamily="34" charset="-122"/>
                <a:ea typeface="微软雅黑" pitchFamily="34" charset="-122"/>
              </a:rPr>
              <a:t>训练</a:t>
            </a:r>
            <a:r>
              <a:rPr lang="en-US" altLang="zh-CN" sz="1600" dirty="0">
                <a:latin typeface="微软雅黑" pitchFamily="34" charset="-122"/>
                <a:ea typeface="微软雅黑" pitchFamily="34" charset="-122"/>
              </a:rPr>
              <a:t>3-5</a:t>
            </a:r>
            <a:r>
              <a:rPr lang="zh-CN" altLang="en-US" sz="1600" dirty="0">
                <a:latin typeface="微软雅黑" pitchFamily="34" charset="-122"/>
                <a:ea typeface="微软雅黑" pitchFamily="34" charset="-122"/>
              </a:rPr>
              <a:t>个月</a:t>
            </a:r>
            <a:endParaRPr lang="en-US" altLang="zh-CN" sz="1600" dirty="0">
              <a:latin typeface="微软雅黑" pitchFamily="34" charset="-122"/>
              <a:ea typeface="微软雅黑" pitchFamily="34" charset="-122"/>
            </a:endParaRPr>
          </a:p>
          <a:p>
            <a:pPr marL="800100" lvl="2"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模型参数：</a:t>
            </a:r>
            <a:r>
              <a:rPr lang="en-US" altLang="zh-CN" sz="1600" dirty="0">
                <a:latin typeface="微软雅黑" pitchFamily="34" charset="-122"/>
                <a:ea typeface="微软雅黑" pitchFamily="34" charset="-122"/>
              </a:rPr>
              <a:t>300M~176B</a:t>
            </a:r>
          </a:p>
          <a:p>
            <a:pPr marL="800100" lvl="2"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训练使用</a:t>
            </a:r>
            <a:r>
              <a:rPr lang="en-US" altLang="zh-CN" sz="1600" dirty="0">
                <a:latin typeface="微软雅黑" pitchFamily="34" charset="-122"/>
                <a:ea typeface="微软雅黑" pitchFamily="34" charset="-122"/>
              </a:rPr>
              <a:t>Megatron-DeepSpeed</a:t>
            </a:r>
            <a:r>
              <a:rPr lang="zh-CN" altLang="en-US" sz="1600" dirty="0">
                <a:latin typeface="微软雅黑" pitchFamily="34" charset="-122"/>
                <a:ea typeface="微软雅黑" pitchFamily="34" charset="-122"/>
              </a:rPr>
              <a:t>框架，</a:t>
            </a:r>
            <a:r>
              <a:rPr lang="en-US" altLang="zh-CN" sz="1600" dirty="0">
                <a:latin typeface="微软雅黑" pitchFamily="34" charset="-122"/>
                <a:ea typeface="微软雅黑" pitchFamily="34" charset="-122"/>
              </a:rPr>
              <a:t>ZeRO-DP (stage 1) + TP + PP</a:t>
            </a:r>
          </a:p>
          <a:p>
            <a:pPr marL="800100" lvl="2"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rPr>
              <a:t>LLaMA</a:t>
            </a:r>
          </a:p>
          <a:p>
            <a:pPr marL="800100" lvl="2"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模型参数：</a:t>
            </a:r>
            <a:r>
              <a:rPr lang="en-US" altLang="zh-CN" sz="1600" dirty="0">
                <a:latin typeface="微软雅黑" pitchFamily="34" charset="-122"/>
                <a:ea typeface="微软雅黑" pitchFamily="34" charset="-122"/>
              </a:rPr>
              <a:t>7B 13B 33B 65B</a:t>
            </a:r>
          </a:p>
          <a:p>
            <a:pPr marL="800100" lvl="2"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rPr>
              <a:t>Pretraining</a:t>
            </a:r>
            <a:r>
              <a:rPr lang="zh-CN" altLang="en-US" sz="1600" dirty="0">
                <a:latin typeface="微软雅黑" pitchFamily="34" charset="-122"/>
                <a:ea typeface="微软雅黑" pitchFamily="34" charset="-122"/>
              </a:rPr>
              <a:t> </a:t>
            </a:r>
            <a:r>
              <a:rPr lang="en-US" altLang="zh-CN" sz="1600" dirty="0">
                <a:latin typeface="微软雅黑" pitchFamily="34" charset="-122"/>
                <a:ea typeface="微软雅黑" pitchFamily="34" charset="-122"/>
                <a:sym typeface="Wingdings" panose="05000000000000000000" pitchFamily="2" charset="2"/>
              </a:rPr>
              <a:t> SFT</a:t>
            </a:r>
            <a:endParaRPr lang="en-US" altLang="zh-CN" sz="1600" dirty="0">
              <a:latin typeface="微软雅黑" pitchFamily="34" charset="-122"/>
              <a:ea typeface="微软雅黑" pitchFamily="34" charset="-122"/>
            </a:endParaRPr>
          </a:p>
          <a:p>
            <a:pPr marL="800100" lvl="2"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语言以英语和拉丁语系为主，在包含</a:t>
            </a:r>
            <a:r>
              <a:rPr lang="en-US" altLang="zh-CN" sz="1600" dirty="0">
                <a:solidFill>
                  <a:srgbClr val="FF0000"/>
                </a:solidFill>
                <a:latin typeface="微软雅黑" pitchFamily="34" charset="-122"/>
                <a:ea typeface="微软雅黑" pitchFamily="34" charset="-122"/>
              </a:rPr>
              <a:t>1.4T</a:t>
            </a:r>
            <a:r>
              <a:rPr lang="zh-CN" altLang="en-US" sz="1600" dirty="0">
                <a:solidFill>
                  <a:srgbClr val="FF0000"/>
                </a:solidFill>
                <a:latin typeface="微软雅黑" pitchFamily="34" charset="-122"/>
                <a:ea typeface="微软雅黑" pitchFamily="34" charset="-122"/>
              </a:rPr>
              <a:t>个</a:t>
            </a:r>
            <a:r>
              <a:rPr lang="en-US" altLang="zh-CN" sz="1600" dirty="0">
                <a:solidFill>
                  <a:srgbClr val="FF0000"/>
                </a:solidFill>
                <a:latin typeface="微软雅黑" pitchFamily="34" charset="-122"/>
                <a:ea typeface="微软雅黑" pitchFamily="34" charset="-122"/>
              </a:rPr>
              <a:t>token</a:t>
            </a:r>
            <a:r>
              <a:rPr lang="zh-CN" altLang="en-US" sz="1600" dirty="0">
                <a:latin typeface="微软雅黑" pitchFamily="34" charset="-122"/>
                <a:ea typeface="微软雅黑" pitchFamily="34" charset="-122"/>
              </a:rPr>
              <a:t>的数据集上使用</a:t>
            </a:r>
            <a:r>
              <a:rPr lang="en-US" altLang="zh-CN" sz="1600" dirty="0">
                <a:solidFill>
                  <a:srgbClr val="FF0000"/>
                </a:solidFill>
                <a:latin typeface="微软雅黑" pitchFamily="34" charset="-122"/>
                <a:ea typeface="微软雅黑" pitchFamily="34" charset="-122"/>
              </a:rPr>
              <a:t>2048</a:t>
            </a:r>
            <a:r>
              <a:rPr lang="zh-CN" altLang="en-US" sz="1600" dirty="0">
                <a:solidFill>
                  <a:srgbClr val="FF0000"/>
                </a:solidFill>
                <a:latin typeface="微软雅黑" pitchFamily="34" charset="-122"/>
                <a:ea typeface="微软雅黑" pitchFamily="34" charset="-122"/>
              </a:rPr>
              <a:t>张</a:t>
            </a:r>
            <a:r>
              <a:rPr lang="en-US" altLang="zh-CN" sz="1600" dirty="0">
                <a:solidFill>
                  <a:srgbClr val="FF0000"/>
                </a:solidFill>
                <a:latin typeface="微软雅黑" pitchFamily="34" charset="-122"/>
                <a:ea typeface="微软雅黑" pitchFamily="34" charset="-122"/>
              </a:rPr>
              <a:t>A100 80G</a:t>
            </a:r>
            <a:r>
              <a:rPr lang="zh-CN" altLang="en-US" sz="1600" dirty="0">
                <a:latin typeface="微软雅黑" pitchFamily="34" charset="-122"/>
                <a:ea typeface="微软雅黑" pitchFamily="34" charset="-122"/>
              </a:rPr>
              <a:t>训练大约</a:t>
            </a:r>
            <a:r>
              <a:rPr lang="en-US" altLang="zh-CN" sz="1600" dirty="0">
                <a:latin typeface="微软雅黑" pitchFamily="34" charset="-122"/>
                <a:ea typeface="微软雅黑" pitchFamily="34" charset="-122"/>
              </a:rPr>
              <a:t>21</a:t>
            </a:r>
            <a:r>
              <a:rPr lang="zh-CN" altLang="en-US" sz="1600" dirty="0">
                <a:latin typeface="微软雅黑" pitchFamily="34" charset="-122"/>
                <a:ea typeface="微软雅黑" pitchFamily="34" charset="-122"/>
              </a:rPr>
              <a:t>天</a:t>
            </a:r>
            <a:endParaRPr lang="en-US" altLang="zh-CN" sz="1600" dirty="0">
              <a:latin typeface="微软雅黑" pitchFamily="34" charset="-122"/>
              <a:ea typeface="微软雅黑" pitchFamily="34" charset="-122"/>
            </a:endParaRPr>
          </a:p>
          <a:p>
            <a:pPr marL="457200" lvl="2" algn="just">
              <a:lnSpc>
                <a:spcPct val="150000"/>
              </a:lnSpc>
              <a:buClr>
                <a:srgbClr val="1F497D"/>
              </a:buClr>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spTree>
    <p:extLst>
      <p:ext uri="{BB962C8B-B14F-4D97-AF65-F5344CB8AC3E}">
        <p14:creationId xmlns:p14="http://schemas.microsoft.com/office/powerpoint/2010/main" val="370792294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5.3.2 </a:t>
            </a:r>
            <a:r>
              <a:rPr lang="zh-CN" altLang="en-US" sz="2400" spc="300" dirty="0"/>
              <a:t>开源大模型训练：</a:t>
            </a:r>
            <a:r>
              <a:rPr lang="en-US" altLang="zh-CN" sz="2400" spc="300" dirty="0"/>
              <a:t>ChatGLM</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37</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8419270" cy="2431435"/>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中英双语，中文场景下性能超越</a:t>
            </a:r>
            <a:r>
              <a:rPr lang="en-US" altLang="zh-CN" sz="1600" dirty="0">
                <a:latin typeface="微软雅黑" pitchFamily="34" charset="-122"/>
                <a:ea typeface="微软雅黑" pitchFamily="34" charset="-122"/>
              </a:rPr>
              <a:t>ChatGPT</a:t>
            </a: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模型参数：</a:t>
            </a:r>
            <a:r>
              <a:rPr lang="en-US" altLang="zh-CN" sz="1600" dirty="0">
                <a:latin typeface="微软雅黑" pitchFamily="34" charset="-122"/>
                <a:ea typeface="微软雅黑" pitchFamily="34" charset="-122"/>
              </a:rPr>
              <a:t>6B (</a:t>
            </a:r>
            <a:r>
              <a:rPr lang="zh-CN" altLang="en-US" sz="1600" dirty="0">
                <a:latin typeface="微软雅黑" pitchFamily="34" charset="-122"/>
                <a:ea typeface="微软雅黑" pitchFamily="34" charset="-122"/>
              </a:rPr>
              <a:t>开源</a:t>
            </a:r>
            <a:r>
              <a:rPr lang="en-US" altLang="zh-CN" sz="1600" dirty="0">
                <a:latin typeface="微软雅黑" pitchFamily="34" charset="-122"/>
                <a:ea typeface="微软雅黑" pitchFamily="34" charset="-122"/>
              </a:rPr>
              <a:t>) 130B (</a:t>
            </a:r>
            <a:r>
              <a:rPr lang="zh-CN" altLang="en-US" sz="1600" dirty="0">
                <a:latin typeface="微软雅黑" pitchFamily="34" charset="-122"/>
                <a:ea typeface="微软雅黑" pitchFamily="34" charset="-122"/>
              </a:rPr>
              <a:t>未开源，听说可以花几百万买模型。。</a:t>
            </a:r>
            <a:r>
              <a:rPr lang="en-US" altLang="zh-CN" sz="1600" dirty="0">
                <a:latin typeface="微软雅黑" pitchFamily="34" charset="-122"/>
                <a:ea typeface="微软雅黑" pitchFamily="34" charset="-122"/>
              </a:rPr>
              <a:t>) </a:t>
            </a: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走完了</a:t>
            </a:r>
            <a:r>
              <a:rPr lang="en-US" altLang="zh-CN" sz="1600" dirty="0">
                <a:latin typeface="微软雅黑" pitchFamily="34" charset="-122"/>
                <a:ea typeface="微软雅黑" pitchFamily="34" charset="-122"/>
              </a:rPr>
              <a:t>GPT</a:t>
            </a:r>
            <a:r>
              <a:rPr lang="zh-CN" altLang="en-US" sz="1600" dirty="0">
                <a:latin typeface="微软雅黑" pitchFamily="34" charset="-122"/>
                <a:ea typeface="微软雅黑" pitchFamily="34" charset="-122"/>
              </a:rPr>
              <a:t>训练的完整流程 </a:t>
            </a:r>
            <a:r>
              <a:rPr lang="en-US" altLang="zh-CN" sz="1600" dirty="0">
                <a:latin typeface="微软雅黑" pitchFamily="34" charset="-122"/>
                <a:ea typeface="微软雅黑" pitchFamily="34" charset="-122"/>
              </a:rPr>
              <a:t>(Pretraining</a:t>
            </a:r>
            <a:r>
              <a:rPr lang="zh-CN" altLang="en-US" sz="1600" dirty="0">
                <a:latin typeface="微软雅黑" pitchFamily="34" charset="-122"/>
                <a:ea typeface="微软雅黑" pitchFamily="34" charset="-122"/>
              </a:rPr>
              <a:t> </a:t>
            </a:r>
            <a:r>
              <a:rPr lang="en-US" altLang="zh-CN" sz="1600" dirty="0">
                <a:latin typeface="微软雅黑" pitchFamily="34" charset="-122"/>
                <a:ea typeface="微软雅黑" pitchFamily="34" charset="-122"/>
                <a:sym typeface="Wingdings" panose="05000000000000000000" pitchFamily="2" charset="2"/>
              </a:rPr>
              <a:t> SFT  Reward Modeling  RLHF</a:t>
            </a:r>
            <a:r>
              <a:rPr lang="en-US" altLang="zh-CN" sz="1600" dirty="0">
                <a:latin typeface="微软雅黑" pitchFamily="34" charset="-122"/>
                <a:ea typeface="微软雅黑" pitchFamily="34" charset="-122"/>
              </a:rPr>
              <a:t>)</a:t>
            </a: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pic>
        <p:nvPicPr>
          <p:cNvPr id="7" name="图片 6">
            <a:extLst>
              <a:ext uri="{FF2B5EF4-FFF2-40B4-BE49-F238E27FC236}">
                <a16:creationId xmlns:a16="http://schemas.microsoft.com/office/drawing/2014/main" id="{3AB3A9F9-0CAB-2952-BC94-7A119CCC62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9928" y="2635599"/>
            <a:ext cx="5356860" cy="4017645"/>
          </a:xfrm>
          <a:prstGeom prst="rect">
            <a:avLst/>
          </a:prstGeom>
        </p:spPr>
      </p:pic>
    </p:spTree>
    <p:extLst>
      <p:ext uri="{BB962C8B-B14F-4D97-AF65-F5344CB8AC3E}">
        <p14:creationId xmlns:p14="http://schemas.microsoft.com/office/powerpoint/2010/main" val="172815673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5.4 </a:t>
            </a:r>
            <a:r>
              <a:rPr lang="zh-CN" altLang="en-US" sz="2400" spc="300" dirty="0"/>
              <a:t>国内大模型训练进展</a:t>
            </a:r>
            <a:endParaRPr lang="en-US" altLang="zh-CN" sz="2400" spc="300" dirty="0"/>
          </a:p>
        </p:txBody>
      </p:sp>
      <p:sp>
        <p:nvSpPr>
          <p:cNvPr id="4" name="灯片编号占位符 3"/>
          <p:cNvSpPr>
            <a:spLocks noGrp="1"/>
          </p:cNvSpPr>
          <p:nvPr>
            <p:ph type="sldNum" sz="quarter" idx="10"/>
          </p:nvPr>
        </p:nvSpPr>
        <p:spPr/>
        <p:txBody>
          <a:bodyPr/>
          <a:lstStyle/>
          <a:p>
            <a:fld id="{4A3F0588-731F-4E74-8DCB-8906B5D06DFF}" type="slidenum">
              <a:rPr lang="en-US" altLang="zh-CN" smtClean="0"/>
              <a:t>38</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43198" cy="3539430"/>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rPr>
              <a:t>Pretraining</a:t>
            </a:r>
            <a:r>
              <a:rPr lang="zh-CN" altLang="en-US" sz="1600" dirty="0">
                <a:latin typeface="微软雅黑" pitchFamily="34" charset="-122"/>
                <a:ea typeface="微软雅黑" pitchFamily="34" charset="-122"/>
              </a:rPr>
              <a:t> </a:t>
            </a:r>
            <a:r>
              <a:rPr lang="en-US" altLang="zh-CN" sz="1600" dirty="0">
                <a:latin typeface="微软雅黑" pitchFamily="34" charset="-122"/>
                <a:ea typeface="微软雅黑" pitchFamily="34" charset="-122"/>
                <a:sym typeface="Wingdings" panose="05000000000000000000" pitchFamily="2" charset="2"/>
              </a:rPr>
              <a:t> SFT  Reward Modeling  RLHF</a:t>
            </a:r>
            <a:r>
              <a:rPr lang="zh-CN" altLang="en-US" sz="1600" dirty="0">
                <a:latin typeface="微软雅黑" pitchFamily="34" charset="-122"/>
                <a:ea typeface="微软雅黑" pitchFamily="34" charset="-122"/>
                <a:sym typeface="Wingdings" panose="05000000000000000000" pitchFamily="2" charset="2"/>
              </a:rPr>
              <a:t>：清华唐杰</a:t>
            </a:r>
            <a:r>
              <a:rPr lang="en-US" altLang="zh-CN" sz="1600" dirty="0">
                <a:latin typeface="微软雅黑" pitchFamily="34" charset="-122"/>
                <a:ea typeface="微软雅黑" pitchFamily="34" charset="-122"/>
                <a:sym typeface="Wingdings" panose="05000000000000000000" pitchFamily="2" charset="2"/>
              </a:rPr>
              <a:t>ChatGLM</a:t>
            </a:r>
            <a:r>
              <a:rPr lang="zh-CN" altLang="en-US" sz="1600" dirty="0">
                <a:latin typeface="微软雅黑" pitchFamily="34" charset="-122"/>
                <a:ea typeface="微软雅黑" pitchFamily="34" charset="-122"/>
                <a:sym typeface="Wingdings" panose="05000000000000000000" pitchFamily="2" charset="2"/>
              </a:rPr>
              <a:t>，最好的中文大模型</a:t>
            </a:r>
            <a:endParaRPr lang="en-US" altLang="zh-CN" sz="1600" dirty="0">
              <a:latin typeface="微软雅黑" pitchFamily="34" charset="-122"/>
              <a:ea typeface="微软雅黑" pitchFamily="34" charset="-122"/>
              <a:sym typeface="Wingdings" panose="05000000000000000000" pitchFamily="2" charset="2"/>
            </a:endParaRPr>
          </a:p>
          <a:p>
            <a:pPr marL="342900" lvl="1"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rPr>
              <a:t>Pretraining </a:t>
            </a:r>
            <a:r>
              <a:rPr lang="en-US" altLang="zh-CN" sz="1600" dirty="0">
                <a:latin typeface="微软雅黑" pitchFamily="34" charset="-122"/>
                <a:ea typeface="微软雅黑" pitchFamily="34" charset="-122"/>
                <a:sym typeface="Wingdings" panose="05000000000000000000" pitchFamily="2" charset="2"/>
              </a:rPr>
              <a:t></a:t>
            </a:r>
            <a:r>
              <a:rPr lang="en-US" altLang="zh-CN" sz="1600" dirty="0">
                <a:latin typeface="微软雅黑" pitchFamily="34" charset="-122"/>
                <a:ea typeface="微软雅黑" pitchFamily="34" charset="-122"/>
              </a:rPr>
              <a:t> SFT</a:t>
            </a:r>
            <a:r>
              <a:rPr lang="zh-CN" altLang="en-US" sz="1600" dirty="0">
                <a:latin typeface="微软雅黑" pitchFamily="34" charset="-122"/>
                <a:ea typeface="微软雅黑" pitchFamily="34" charset="-122"/>
              </a:rPr>
              <a:t>：百度</a:t>
            </a:r>
            <a:r>
              <a:rPr lang="en-US" altLang="zh-CN" sz="1600" dirty="0">
                <a:latin typeface="微软雅黑" pitchFamily="34" charset="-122"/>
                <a:ea typeface="微软雅黑" pitchFamily="34" charset="-122"/>
              </a:rPr>
              <a:t>NLP</a:t>
            </a:r>
            <a:r>
              <a:rPr lang="zh-CN" altLang="en-US" sz="1600" dirty="0">
                <a:latin typeface="微软雅黑" pitchFamily="34" charset="-122"/>
                <a:ea typeface="微软雅黑" pitchFamily="34" charset="-122"/>
              </a:rPr>
              <a:t>文心一言，阿里达摩院通义千问</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主流范式：使用</a:t>
            </a:r>
            <a:r>
              <a:rPr lang="en-US" altLang="zh-CN" sz="1600" dirty="0">
                <a:latin typeface="微软雅黑" pitchFamily="34" charset="-122"/>
                <a:ea typeface="微软雅黑" pitchFamily="34" charset="-122"/>
              </a:rPr>
              <a:t>BLOOM/LLaMA/ChatGLM</a:t>
            </a:r>
            <a:r>
              <a:rPr lang="zh-CN" altLang="en-US" sz="1600" dirty="0">
                <a:latin typeface="微软雅黑" pitchFamily="34" charset="-122"/>
                <a:ea typeface="微软雅黑" pitchFamily="34" charset="-122"/>
              </a:rPr>
              <a:t>作为基模型，基于</a:t>
            </a:r>
            <a:r>
              <a:rPr lang="en-US" altLang="zh-CN" sz="1600" dirty="0">
                <a:latin typeface="微软雅黑" pitchFamily="34" charset="-122"/>
                <a:ea typeface="微软雅黑" pitchFamily="34" charset="-122"/>
              </a:rPr>
              <a:t>Self-Instruction</a:t>
            </a:r>
            <a:r>
              <a:rPr lang="zh-CN" altLang="en-US" sz="1600" dirty="0">
                <a:latin typeface="微软雅黑" pitchFamily="34" charset="-122"/>
                <a:ea typeface="微软雅黑" pitchFamily="34" charset="-122"/>
              </a:rPr>
              <a:t>技术从</a:t>
            </a:r>
            <a:r>
              <a:rPr lang="en-US" altLang="zh-CN" sz="1600" dirty="0">
                <a:latin typeface="微软雅黑" pitchFamily="34" charset="-122"/>
                <a:ea typeface="微软雅黑" pitchFamily="34" charset="-122"/>
              </a:rPr>
              <a:t>GPT-4</a:t>
            </a:r>
            <a:r>
              <a:rPr lang="zh-CN" altLang="en-US" sz="1600" dirty="0">
                <a:latin typeface="微软雅黑" pitchFamily="34" charset="-122"/>
                <a:ea typeface="微软雅黑" pitchFamily="34" charset="-122"/>
              </a:rPr>
              <a:t>获取高质量的</a:t>
            </a:r>
            <a:r>
              <a:rPr lang="en-US" altLang="zh-CN" sz="1600" dirty="0">
                <a:latin typeface="微软雅黑" pitchFamily="34" charset="-122"/>
                <a:ea typeface="微软雅黑" pitchFamily="34" charset="-122"/>
              </a:rPr>
              <a:t>Prompt</a:t>
            </a:r>
            <a:r>
              <a:rPr lang="zh-CN" altLang="en-US" sz="1600" dirty="0">
                <a:latin typeface="微软雅黑" pitchFamily="34" charset="-122"/>
                <a:ea typeface="微软雅黑" pitchFamily="34" charset="-122"/>
              </a:rPr>
              <a:t>用于</a:t>
            </a:r>
            <a:r>
              <a:rPr lang="en-US" altLang="zh-CN" sz="1600" dirty="0">
                <a:latin typeface="微软雅黑" pitchFamily="34" charset="-122"/>
                <a:ea typeface="微软雅黑" pitchFamily="34" charset="-122"/>
              </a:rPr>
              <a:t>SFT</a:t>
            </a:r>
            <a:r>
              <a:rPr lang="zh-CN" altLang="en-US" sz="1600" dirty="0">
                <a:latin typeface="微软雅黑" pitchFamily="34" charset="-122"/>
                <a:ea typeface="微软雅黑" pitchFamily="34" charset="-122"/>
              </a:rPr>
              <a:t>训练</a:t>
            </a:r>
            <a:endParaRPr lang="en-US" altLang="zh-CN" sz="1600" dirty="0">
              <a:latin typeface="微软雅黑" pitchFamily="34" charset="-122"/>
              <a:ea typeface="微软雅黑" pitchFamily="34" charset="-122"/>
            </a:endParaRPr>
          </a:p>
          <a:p>
            <a:pPr marL="800100" lvl="2"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美团</a:t>
            </a:r>
            <a:r>
              <a:rPr lang="en-US" altLang="zh-CN" sz="1600" dirty="0">
                <a:latin typeface="微软雅黑" pitchFamily="34" charset="-122"/>
                <a:ea typeface="微软雅黑" pitchFamily="34" charset="-122"/>
              </a:rPr>
              <a:t>NLP</a:t>
            </a:r>
            <a:r>
              <a:rPr lang="zh-CN" altLang="en-US" sz="1600" dirty="0">
                <a:latin typeface="微软雅黑" pitchFamily="34" charset="-122"/>
                <a:ea typeface="微软雅黑" pitchFamily="34" charset="-122"/>
              </a:rPr>
              <a:t>中心</a:t>
            </a:r>
            <a:r>
              <a:rPr lang="en-US" altLang="zh-CN" sz="1600" dirty="0">
                <a:latin typeface="微软雅黑" pitchFamily="34" charset="-122"/>
                <a:ea typeface="微软雅黑" pitchFamily="34" charset="-122"/>
              </a:rPr>
              <a:t>: </a:t>
            </a:r>
            <a:r>
              <a:rPr lang="zh-CN" altLang="en-US" sz="1600" dirty="0">
                <a:latin typeface="微软雅黑" pitchFamily="34" charset="-122"/>
                <a:ea typeface="微软雅黑" pitchFamily="34" charset="-122"/>
              </a:rPr>
              <a:t>完成百亿</a:t>
            </a:r>
            <a:r>
              <a:rPr lang="en-US" altLang="zh-CN" sz="1600" dirty="0">
                <a:latin typeface="微软雅黑" pitchFamily="34" charset="-122"/>
                <a:ea typeface="微软雅黑" pitchFamily="34" charset="-122"/>
              </a:rPr>
              <a:t>LLaMA</a:t>
            </a:r>
            <a:r>
              <a:rPr lang="zh-CN" altLang="en-US" sz="1600" dirty="0">
                <a:latin typeface="微软雅黑" pitchFamily="34" charset="-122"/>
                <a:ea typeface="微软雅黑" pitchFamily="34" charset="-122"/>
              </a:rPr>
              <a:t>的完整训练，正在做千亿</a:t>
            </a:r>
            <a:r>
              <a:rPr lang="en-US" altLang="zh-CN" sz="1600" dirty="0">
                <a:latin typeface="微软雅黑" pitchFamily="34" charset="-122"/>
                <a:ea typeface="微软雅黑" pitchFamily="34" charset="-122"/>
              </a:rPr>
              <a:t>BLOOM</a:t>
            </a:r>
            <a:r>
              <a:rPr lang="zh-CN" altLang="en-US" sz="1600" dirty="0">
                <a:latin typeface="微软雅黑" pitchFamily="34" charset="-122"/>
                <a:ea typeface="微软雅黑" pitchFamily="34" charset="-122"/>
              </a:rPr>
              <a:t>的</a:t>
            </a:r>
            <a:r>
              <a:rPr lang="en-US" altLang="zh-CN" sz="1600" dirty="0">
                <a:latin typeface="微软雅黑" pitchFamily="34" charset="-122"/>
                <a:ea typeface="微软雅黑" pitchFamily="34" charset="-122"/>
              </a:rPr>
              <a:t>RLHF</a:t>
            </a:r>
          </a:p>
          <a:p>
            <a:pPr marL="800100" lvl="2"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快手</a:t>
            </a:r>
            <a:r>
              <a:rPr lang="en-US" altLang="zh-CN" sz="1600" dirty="0">
                <a:latin typeface="微软雅黑" pitchFamily="34" charset="-122"/>
                <a:ea typeface="微软雅黑" pitchFamily="34" charset="-122"/>
              </a:rPr>
              <a:t>MMU: </a:t>
            </a:r>
            <a:r>
              <a:rPr lang="zh-CN" altLang="en-US" sz="1600" dirty="0">
                <a:latin typeface="微软雅黑" pitchFamily="34" charset="-122"/>
                <a:ea typeface="微软雅黑" pitchFamily="34" charset="-122"/>
              </a:rPr>
              <a:t>完成百亿</a:t>
            </a:r>
            <a:r>
              <a:rPr lang="en-US" altLang="zh-CN" sz="1600" dirty="0">
                <a:latin typeface="微软雅黑" pitchFamily="34" charset="-122"/>
                <a:ea typeface="微软雅黑" pitchFamily="34" charset="-122"/>
              </a:rPr>
              <a:t>LLaMA</a:t>
            </a:r>
            <a:r>
              <a:rPr lang="zh-CN" altLang="en-US" sz="1600" dirty="0">
                <a:latin typeface="微软雅黑" pitchFamily="34" charset="-122"/>
                <a:ea typeface="微软雅黑" pitchFamily="34" charset="-122"/>
              </a:rPr>
              <a:t>的</a:t>
            </a:r>
            <a:r>
              <a:rPr lang="en-US" altLang="zh-CN" sz="1600" dirty="0">
                <a:latin typeface="微软雅黑" pitchFamily="34" charset="-122"/>
                <a:ea typeface="微软雅黑" pitchFamily="34" charset="-122"/>
              </a:rPr>
              <a:t>SFT</a:t>
            </a:r>
            <a:r>
              <a:rPr lang="zh-CN" altLang="en-US" sz="1600" dirty="0">
                <a:latin typeface="微软雅黑" pitchFamily="34" charset="-122"/>
                <a:ea typeface="微软雅黑" pitchFamily="34" charset="-122"/>
              </a:rPr>
              <a:t>训练</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pic>
        <p:nvPicPr>
          <p:cNvPr id="6" name="图片 5">
            <a:extLst>
              <a:ext uri="{FF2B5EF4-FFF2-40B4-BE49-F238E27FC236}">
                <a16:creationId xmlns:a16="http://schemas.microsoft.com/office/drawing/2014/main" id="{9B9795AA-3845-01FB-9481-13735427F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4554" y="3984942"/>
            <a:ext cx="1601897" cy="2433288"/>
          </a:xfrm>
          <a:prstGeom prst="rect">
            <a:avLst/>
          </a:prstGeom>
        </p:spPr>
      </p:pic>
      <p:pic>
        <p:nvPicPr>
          <p:cNvPr id="9" name="图片 8">
            <a:extLst>
              <a:ext uri="{FF2B5EF4-FFF2-40B4-BE49-F238E27FC236}">
                <a16:creationId xmlns:a16="http://schemas.microsoft.com/office/drawing/2014/main" id="{33E79498-0EF9-3EDC-4879-A7B178C2AF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44808" y="3984942"/>
            <a:ext cx="1428493" cy="2808288"/>
          </a:xfrm>
          <a:prstGeom prst="rect">
            <a:avLst/>
          </a:prstGeom>
        </p:spPr>
      </p:pic>
      <p:pic>
        <p:nvPicPr>
          <p:cNvPr id="11" name="图片 10">
            <a:extLst>
              <a:ext uri="{FF2B5EF4-FFF2-40B4-BE49-F238E27FC236}">
                <a16:creationId xmlns:a16="http://schemas.microsoft.com/office/drawing/2014/main" id="{66EE9B9C-A375-0F9B-BB4C-5899086A2B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3301" y="3952938"/>
            <a:ext cx="1459335" cy="2840292"/>
          </a:xfrm>
          <a:prstGeom prst="rect">
            <a:avLst/>
          </a:prstGeom>
        </p:spPr>
      </p:pic>
    </p:spTree>
    <p:extLst>
      <p:ext uri="{BB962C8B-B14F-4D97-AF65-F5344CB8AC3E}">
        <p14:creationId xmlns:p14="http://schemas.microsoft.com/office/powerpoint/2010/main" val="213695943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77210" y="2309755"/>
            <a:ext cx="2989580" cy="768350"/>
          </a:xfrm>
          <a:prstGeom prst="rect">
            <a:avLst/>
          </a:prstGeom>
        </p:spPr>
        <p:txBody>
          <a:bodyPr wrap="none">
            <a:spAutoFit/>
          </a:bodyPr>
          <a:lstStyle/>
          <a:p>
            <a:r>
              <a:rPr lang="zh-CN" altLang="en-US" sz="4400" b="1" dirty="0">
                <a:solidFill>
                  <a:schemeClr val="bg1"/>
                </a:solidFill>
                <a:effectLst>
                  <a:outerShdw blurRad="38100" dist="38100" dir="2700000" algn="tl">
                    <a:srgbClr val="000000">
                      <a:alpha val="43137"/>
                    </a:srgbClr>
                  </a:outerShdw>
                </a:effectLst>
              </a:rPr>
              <a:t>谢谢大家！</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27EE1A9-5BF5-B9A8-1A56-D449A7F2C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558" y="2172600"/>
            <a:ext cx="8056716" cy="4301338"/>
          </a:xfrm>
          <a:prstGeom prst="rect">
            <a:avLst/>
          </a:prstGeom>
        </p:spPr>
      </p:pic>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1.2 </a:t>
            </a:r>
            <a:r>
              <a:rPr lang="zh-CN" altLang="en-US" sz="2400" spc="300" dirty="0"/>
              <a:t>大语言模型的发展</a:t>
            </a:r>
            <a:endParaRPr lang="en-US" altLang="zh-CN" sz="2400" spc="300" dirty="0"/>
          </a:p>
        </p:txBody>
      </p:sp>
      <p:sp>
        <p:nvSpPr>
          <p:cNvPr id="4" name="灯片编号占位符 3"/>
          <p:cNvSpPr>
            <a:spLocks noGrp="1"/>
          </p:cNvSpPr>
          <p:nvPr>
            <p:ph type="sldNum" sz="quarter" idx="10"/>
          </p:nvPr>
        </p:nvSpPr>
        <p:spPr/>
        <p:txBody>
          <a:bodyPr/>
          <a:lstStyle/>
          <a:p>
            <a:fld id="{4A3F0588-731F-4E74-8DCB-8906B5D06DFF}" type="slidenum">
              <a:rPr lang="en-US" altLang="zh-CN" smtClean="0"/>
              <a:t>4</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2062103"/>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rPr>
              <a:t>T5-large (3B) </a:t>
            </a:r>
            <a:r>
              <a:rPr lang="en-US" altLang="zh-CN" sz="1600" dirty="0">
                <a:latin typeface="微软雅黑" pitchFamily="34" charset="-122"/>
                <a:ea typeface="微软雅黑" pitchFamily="34" charset="-122"/>
                <a:sym typeface="Wingdings" panose="05000000000000000000" pitchFamily="2" charset="2"/>
              </a:rPr>
              <a:t> </a:t>
            </a:r>
            <a:r>
              <a:rPr lang="en-US" altLang="zh-CN" sz="1600" dirty="0">
                <a:latin typeface="微软雅黑" pitchFamily="34" charset="-122"/>
                <a:ea typeface="微软雅黑" pitchFamily="34" charset="-122"/>
              </a:rPr>
              <a:t>GPT3 (175B) </a:t>
            </a:r>
            <a:r>
              <a:rPr lang="en-US" altLang="zh-CN" sz="1600" dirty="0">
                <a:latin typeface="微软雅黑" pitchFamily="34" charset="-122"/>
                <a:ea typeface="微软雅黑" pitchFamily="34" charset="-122"/>
                <a:sym typeface="Wingdings" panose="05000000000000000000" pitchFamily="2" charset="2"/>
              </a:rPr>
              <a:t> </a:t>
            </a:r>
            <a:r>
              <a:rPr lang="en-US" altLang="zh-CN" sz="1600" dirty="0">
                <a:latin typeface="微软雅黑" pitchFamily="34" charset="-122"/>
                <a:ea typeface="微软雅黑" pitchFamily="34" charset="-122"/>
              </a:rPr>
              <a:t>GPT4 (800B?)</a:t>
            </a: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参数规模的不断增大为模型训练带来</a:t>
            </a:r>
            <a:r>
              <a:rPr lang="zh-CN" altLang="en-US" sz="1600" dirty="0">
                <a:solidFill>
                  <a:srgbClr val="FF0000"/>
                </a:solidFill>
                <a:latin typeface="微软雅黑" pitchFamily="34" charset="-122"/>
                <a:ea typeface="微软雅黑" pitchFamily="34" charset="-122"/>
              </a:rPr>
              <a:t>存储、计算、通信</a:t>
            </a:r>
            <a:r>
              <a:rPr lang="zh-CN" altLang="en-US" sz="1600" dirty="0">
                <a:latin typeface="微软雅黑" pitchFamily="34" charset="-122"/>
                <a:ea typeface="微软雅黑" pitchFamily="34" charset="-122"/>
              </a:rPr>
              <a:t>等多方面的挑战</a:t>
            </a: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spTree>
    <p:extLst>
      <p:ext uri="{BB962C8B-B14F-4D97-AF65-F5344CB8AC3E}">
        <p14:creationId xmlns:p14="http://schemas.microsoft.com/office/powerpoint/2010/main" val="49009396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1.3.1 </a:t>
            </a:r>
            <a:r>
              <a:rPr lang="zh-CN" altLang="en-US" sz="2400" spc="300" dirty="0"/>
              <a:t>训练大模型的挑战：内存瓶颈</a:t>
            </a:r>
            <a:endParaRPr lang="en-US" altLang="zh-CN" sz="2400" spc="300" dirty="0"/>
          </a:p>
        </p:txBody>
      </p:sp>
      <p:sp>
        <p:nvSpPr>
          <p:cNvPr id="4" name="灯片编号占位符 3"/>
          <p:cNvSpPr>
            <a:spLocks noGrp="1"/>
          </p:cNvSpPr>
          <p:nvPr>
            <p:ph type="sldNum" sz="quarter" idx="10"/>
          </p:nvPr>
        </p:nvSpPr>
        <p:spPr/>
        <p:txBody>
          <a:bodyPr/>
          <a:lstStyle/>
          <a:p>
            <a:fld id="{4A3F0588-731F-4E74-8DCB-8906B5D06DFF}" type="slidenum">
              <a:rPr lang="en-US" altLang="zh-CN" smtClean="0"/>
              <a:t>5</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4770537"/>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问：使用混合精度训练一个</a:t>
            </a:r>
            <a:r>
              <a:rPr lang="en-US" altLang="zh-CN" sz="1600" dirty="0">
                <a:latin typeface="微软雅黑" pitchFamily="34" charset="-122"/>
                <a:ea typeface="微软雅黑" pitchFamily="34" charset="-122"/>
              </a:rPr>
              <a:t>1750</a:t>
            </a:r>
            <a:r>
              <a:rPr lang="zh-CN" altLang="en-US" sz="1600" dirty="0">
                <a:latin typeface="微软雅黑" pitchFamily="34" charset="-122"/>
                <a:ea typeface="微软雅黑" pitchFamily="34" charset="-122"/>
              </a:rPr>
              <a:t>亿 </a:t>
            </a:r>
            <a:r>
              <a:rPr lang="en-US" altLang="zh-CN" sz="1600" dirty="0">
                <a:latin typeface="微软雅黑" pitchFamily="34" charset="-122"/>
                <a:ea typeface="微软雅黑" pitchFamily="34" charset="-122"/>
              </a:rPr>
              <a:t>(175B)</a:t>
            </a:r>
            <a:r>
              <a:rPr lang="zh-CN" altLang="en-US" sz="1600" dirty="0">
                <a:latin typeface="微软雅黑" pitchFamily="34" charset="-122"/>
                <a:ea typeface="微软雅黑" pitchFamily="34" charset="-122"/>
              </a:rPr>
              <a:t>参数，</a:t>
            </a:r>
            <a:r>
              <a:rPr lang="en-US" altLang="zh-CN" sz="1600" dirty="0">
                <a:latin typeface="微软雅黑" pitchFamily="34" charset="-122"/>
                <a:ea typeface="微软雅黑" pitchFamily="34" charset="-122"/>
              </a:rPr>
              <a:t>Adam</a:t>
            </a:r>
            <a:r>
              <a:rPr lang="zh-CN" altLang="en-US" sz="1600" dirty="0">
                <a:latin typeface="微软雅黑" pitchFamily="34" charset="-122"/>
                <a:ea typeface="微软雅黑" pitchFamily="34" charset="-122"/>
              </a:rPr>
              <a:t>优化器的模型需要多大的显存？</a:t>
            </a:r>
            <a:endParaRPr lang="en-US" altLang="zh-CN" sz="1600" dirty="0">
              <a:latin typeface="微软雅黑" pitchFamily="34" charset="-122"/>
              <a:ea typeface="微软雅黑" pitchFamily="34" charset="-122"/>
            </a:endParaRPr>
          </a:p>
          <a:p>
            <a:pPr marL="0" lvl="1" algn="just">
              <a:lnSpc>
                <a:spcPct val="150000"/>
              </a:lnSpc>
              <a:buClr>
                <a:srgbClr val="1F497D"/>
              </a:buClr>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答：每一个参数对应</a:t>
            </a:r>
            <a:r>
              <a:rPr lang="en-US" altLang="zh-CN" sz="1600" dirty="0">
                <a:latin typeface="微软雅黑" pitchFamily="34" charset="-122"/>
                <a:ea typeface="微软雅黑" pitchFamily="34" charset="-122"/>
              </a:rPr>
              <a:t>fp16</a:t>
            </a:r>
            <a:r>
              <a:rPr lang="zh-CN" altLang="en-US" sz="1600" dirty="0">
                <a:latin typeface="微软雅黑" pitchFamily="34" charset="-122"/>
                <a:ea typeface="微软雅黑" pitchFamily="34" charset="-122"/>
              </a:rPr>
              <a:t>模型参数、</a:t>
            </a:r>
            <a:r>
              <a:rPr lang="en-US" altLang="zh-CN" sz="1600" dirty="0">
                <a:latin typeface="微软雅黑" pitchFamily="34" charset="-122"/>
                <a:ea typeface="微软雅黑" pitchFamily="34" charset="-122"/>
              </a:rPr>
              <a:t> fp16</a:t>
            </a:r>
            <a:r>
              <a:rPr lang="zh-CN" altLang="en-US" sz="1600" dirty="0">
                <a:latin typeface="微软雅黑" pitchFamily="34" charset="-122"/>
                <a:ea typeface="微软雅黑" pitchFamily="34" charset="-122"/>
              </a:rPr>
              <a:t>模型梯度和</a:t>
            </a:r>
            <a:r>
              <a:rPr lang="en-US" altLang="zh-CN" sz="1600" dirty="0">
                <a:latin typeface="微软雅黑" pitchFamily="34" charset="-122"/>
                <a:ea typeface="微软雅黑" pitchFamily="34" charset="-122"/>
              </a:rPr>
              <a:t>Adam</a:t>
            </a:r>
            <a:r>
              <a:rPr lang="zh-CN" altLang="en-US" sz="1600" dirty="0">
                <a:latin typeface="微软雅黑" pitchFamily="34" charset="-122"/>
                <a:ea typeface="微软雅黑" pitchFamily="34" charset="-122"/>
              </a:rPr>
              <a:t>状态（</a:t>
            </a:r>
            <a:r>
              <a:rPr lang="en-US" altLang="zh-CN" sz="1600" dirty="0">
                <a:latin typeface="微软雅黑" pitchFamily="34" charset="-122"/>
                <a:ea typeface="微软雅黑" pitchFamily="34" charset="-122"/>
              </a:rPr>
              <a:t>fp32</a:t>
            </a:r>
            <a:r>
              <a:rPr lang="zh-CN" altLang="en-US" sz="1600" dirty="0">
                <a:latin typeface="微软雅黑" pitchFamily="34" charset="-122"/>
                <a:ea typeface="微软雅黑" pitchFamily="34" charset="-122"/>
              </a:rPr>
              <a:t>的模型参数备份，</a:t>
            </a:r>
            <a:r>
              <a:rPr lang="en-US" altLang="zh-CN" sz="1600" dirty="0">
                <a:latin typeface="微软雅黑" pitchFamily="34" charset="-122"/>
                <a:ea typeface="微软雅黑" pitchFamily="34" charset="-122"/>
              </a:rPr>
              <a:t>fp32</a:t>
            </a:r>
            <a:r>
              <a:rPr lang="zh-CN" altLang="en-US" sz="1600" dirty="0">
                <a:latin typeface="微软雅黑" pitchFamily="34" charset="-122"/>
                <a:ea typeface="微软雅黑" pitchFamily="34" charset="-122"/>
              </a:rPr>
              <a:t>的一阶动量和</a:t>
            </a:r>
            <a:r>
              <a:rPr lang="en-US" altLang="zh-CN" sz="1600" dirty="0">
                <a:latin typeface="微软雅黑" pitchFamily="34" charset="-122"/>
                <a:ea typeface="微软雅黑" pitchFamily="34" charset="-122"/>
              </a:rPr>
              <a:t>fp32</a:t>
            </a:r>
            <a:r>
              <a:rPr lang="zh-CN" altLang="en-US" sz="1600" dirty="0">
                <a:latin typeface="微软雅黑" pitchFamily="34" charset="-122"/>
                <a:ea typeface="微软雅黑" pitchFamily="34" charset="-122"/>
              </a:rPr>
              <a:t>的二阶动量），</a:t>
            </a:r>
            <a:r>
              <a:rPr lang="en-US" altLang="zh-CN" sz="1600" dirty="0">
                <a:latin typeface="微软雅黑" pitchFamily="34" charset="-122"/>
                <a:ea typeface="微软雅黑" pitchFamily="34" charset="-122"/>
              </a:rPr>
              <a:t>fp16</a:t>
            </a:r>
            <a:r>
              <a:rPr lang="zh-CN" altLang="en-US" sz="1600" dirty="0">
                <a:latin typeface="微软雅黑" pitchFamily="34" charset="-122"/>
                <a:ea typeface="微软雅黑" pitchFamily="34" charset="-122"/>
              </a:rPr>
              <a:t>双字节，</a:t>
            </a:r>
            <a:r>
              <a:rPr lang="en-US" altLang="zh-CN" sz="1600" dirty="0">
                <a:latin typeface="微软雅黑" pitchFamily="34" charset="-122"/>
                <a:ea typeface="微软雅黑" pitchFamily="34" charset="-122"/>
              </a:rPr>
              <a:t>fp32</a:t>
            </a:r>
            <a:r>
              <a:rPr lang="zh-CN" altLang="en-US" sz="1600" dirty="0">
                <a:latin typeface="微软雅黑" pitchFamily="34" charset="-122"/>
                <a:ea typeface="微软雅黑" pitchFamily="34" charset="-122"/>
              </a:rPr>
              <a:t>四字节</a:t>
            </a:r>
            <a:endParaRPr lang="en-US" altLang="zh-CN" sz="1600" dirty="0">
              <a:latin typeface="微软雅黑" pitchFamily="34" charset="-122"/>
              <a:ea typeface="微软雅黑" pitchFamily="34" charset="-122"/>
            </a:endParaRPr>
          </a:p>
          <a:p>
            <a:pPr marL="457200" lvl="2" algn="just">
              <a:lnSpc>
                <a:spcPct val="150000"/>
              </a:lnSpc>
              <a:buClr>
                <a:srgbClr val="1F497D"/>
              </a:buClr>
            </a:pPr>
            <a:r>
              <a:rPr lang="zh-CN" altLang="en-US" sz="1600" dirty="0">
                <a:latin typeface="微软雅黑" pitchFamily="34" charset="-122"/>
                <a:ea typeface="微软雅黑" pitchFamily="34" charset="-122"/>
              </a:rPr>
              <a:t>     所需内存 </a:t>
            </a:r>
            <a:r>
              <a:rPr lang="en-US" altLang="zh-CN" sz="1600" dirty="0">
                <a:latin typeface="微软雅黑" pitchFamily="34" charset="-122"/>
                <a:ea typeface="微软雅黑" pitchFamily="34" charset="-122"/>
              </a:rPr>
              <a:t>= 175 * 10</a:t>
            </a:r>
            <a:r>
              <a:rPr lang="en-US" altLang="zh-CN" sz="1600" baseline="30000" dirty="0">
                <a:latin typeface="微软雅黑" pitchFamily="34" charset="-122"/>
                <a:ea typeface="微软雅黑" pitchFamily="34" charset="-122"/>
              </a:rPr>
              <a:t>10</a:t>
            </a:r>
            <a:r>
              <a:rPr lang="en-US" altLang="zh-CN" sz="1600" dirty="0">
                <a:latin typeface="微软雅黑" pitchFamily="34" charset="-122"/>
                <a:ea typeface="微软雅黑" pitchFamily="34" charset="-122"/>
              </a:rPr>
              <a:t> * </a:t>
            </a:r>
            <a:r>
              <a:rPr lang="zh-CN" altLang="en-US" sz="1600" dirty="0">
                <a:latin typeface="微软雅黑" pitchFamily="34" charset="-122"/>
                <a:ea typeface="微软雅黑" pitchFamily="34" charset="-122"/>
              </a:rPr>
              <a:t> </a:t>
            </a:r>
            <a:r>
              <a:rPr lang="en-US" altLang="zh-CN" sz="1600" dirty="0">
                <a:latin typeface="微软雅黑" pitchFamily="34" charset="-122"/>
                <a:ea typeface="微软雅黑" pitchFamily="34" charset="-122"/>
              </a:rPr>
              <a:t>(2 + 2 + 4 + 4 + 4) /</a:t>
            </a:r>
            <a:r>
              <a:rPr lang="zh-CN" altLang="en-US" sz="1600" dirty="0">
                <a:latin typeface="微软雅黑" pitchFamily="34" charset="-122"/>
                <a:ea typeface="微软雅黑" pitchFamily="34" charset="-122"/>
              </a:rPr>
              <a:t> </a:t>
            </a:r>
            <a:r>
              <a:rPr lang="en-US" altLang="zh-CN" sz="1600" dirty="0">
                <a:latin typeface="微软雅黑" pitchFamily="34" charset="-122"/>
                <a:ea typeface="微软雅黑" pitchFamily="34" charset="-122"/>
              </a:rPr>
              <a:t>1024</a:t>
            </a:r>
            <a:r>
              <a:rPr lang="en-US" altLang="zh-CN" sz="1600" baseline="30000" dirty="0">
                <a:latin typeface="微软雅黑" pitchFamily="34" charset="-122"/>
                <a:ea typeface="微软雅黑" pitchFamily="34" charset="-122"/>
              </a:rPr>
              <a:t>3</a:t>
            </a:r>
            <a:r>
              <a:rPr lang="zh-CN" altLang="en-US" sz="1600" dirty="0">
                <a:latin typeface="微软雅黑" pitchFamily="34" charset="-122"/>
                <a:ea typeface="微软雅黑" pitchFamily="34" charset="-122"/>
              </a:rPr>
              <a:t> </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 </a:t>
            </a:r>
            <a:r>
              <a:rPr lang="en-US" altLang="zh-CN" sz="1600" dirty="0">
                <a:latin typeface="微软雅黑" pitchFamily="34" charset="-122"/>
                <a:ea typeface="微软雅黑" pitchFamily="34" charset="-122"/>
              </a:rPr>
              <a:t>2600GB</a:t>
            </a:r>
          </a:p>
          <a:p>
            <a:pPr marL="457200" lvl="2" algn="just">
              <a:lnSpc>
                <a:spcPct val="150000"/>
              </a:lnSpc>
              <a:buClr>
                <a:srgbClr val="1F497D"/>
              </a:buClr>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大模型训练的内存瓶颈主要来自</a:t>
            </a:r>
            <a:r>
              <a:rPr lang="zh-CN" altLang="en-US" sz="1600" b="1" dirty="0">
                <a:solidFill>
                  <a:srgbClr val="FF0000"/>
                </a:solidFill>
                <a:latin typeface="微软雅黑" pitchFamily="34" charset="-122"/>
                <a:ea typeface="微软雅黑" pitchFamily="34" charset="-122"/>
              </a:rPr>
              <a:t>优化器状态 </a:t>
            </a:r>
            <a:r>
              <a:rPr lang="en-US" altLang="zh-CN" sz="1600" b="1" dirty="0">
                <a:solidFill>
                  <a:srgbClr val="FF0000"/>
                </a:solidFill>
                <a:latin typeface="微软雅黑" pitchFamily="34" charset="-122"/>
                <a:ea typeface="微软雅黑" pitchFamily="34" charset="-122"/>
              </a:rPr>
              <a:t>(75%)</a:t>
            </a: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即使只考虑模型参数和优化器状态的存储，忽略计算时产生的中间激活值，所需的内存容量也</a:t>
            </a:r>
            <a:r>
              <a:rPr lang="zh-CN" altLang="en-US" sz="1600" b="1" dirty="0">
                <a:solidFill>
                  <a:srgbClr val="FF0000"/>
                </a:solidFill>
                <a:latin typeface="微软雅黑" pitchFamily="34" charset="-122"/>
                <a:ea typeface="微软雅黑" pitchFamily="34" charset="-122"/>
              </a:rPr>
              <a:t>远超单个</a:t>
            </a:r>
            <a:r>
              <a:rPr lang="en-US" altLang="zh-CN" sz="1600" b="1" dirty="0">
                <a:solidFill>
                  <a:srgbClr val="FF0000"/>
                </a:solidFill>
                <a:latin typeface="微软雅黑" pitchFamily="34" charset="-122"/>
                <a:ea typeface="微软雅黑" pitchFamily="34" charset="-122"/>
              </a:rPr>
              <a:t>GPU</a:t>
            </a:r>
            <a:r>
              <a:rPr lang="zh-CN" altLang="en-US" sz="1600" b="1" dirty="0">
                <a:solidFill>
                  <a:srgbClr val="FF0000"/>
                </a:solidFill>
                <a:latin typeface="微软雅黑" pitchFamily="34" charset="-122"/>
                <a:ea typeface="微软雅黑" pitchFamily="34" charset="-122"/>
              </a:rPr>
              <a:t>的显存 </a:t>
            </a:r>
            <a:r>
              <a:rPr lang="en-US" altLang="zh-CN" sz="1600" b="1" dirty="0">
                <a:solidFill>
                  <a:srgbClr val="FF0000"/>
                </a:solidFill>
                <a:latin typeface="微软雅黑" pitchFamily="34" charset="-122"/>
                <a:ea typeface="微软雅黑" pitchFamily="34" charset="-122"/>
              </a:rPr>
              <a:t>(80G A100/H100)</a:t>
            </a: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spTree>
    <p:extLst>
      <p:ext uri="{BB962C8B-B14F-4D97-AF65-F5344CB8AC3E}">
        <p14:creationId xmlns:p14="http://schemas.microsoft.com/office/powerpoint/2010/main" val="105470992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1.3.2 </a:t>
            </a:r>
            <a:r>
              <a:rPr lang="zh-CN" altLang="en-US" sz="2400" spc="300" dirty="0"/>
              <a:t>训练大模型的挑战：计算效率</a:t>
            </a:r>
            <a:endParaRPr lang="en-US" altLang="zh-CN" sz="2400" spc="300" dirty="0"/>
          </a:p>
        </p:txBody>
      </p:sp>
      <p:sp>
        <p:nvSpPr>
          <p:cNvPr id="4" name="灯片编号占位符 3"/>
          <p:cNvSpPr>
            <a:spLocks noGrp="1"/>
          </p:cNvSpPr>
          <p:nvPr>
            <p:ph type="sldNum" sz="quarter" idx="10"/>
          </p:nvPr>
        </p:nvSpPr>
        <p:spPr/>
        <p:txBody>
          <a:bodyPr/>
          <a:lstStyle/>
          <a:p>
            <a:fld id="{4A3F0588-731F-4E74-8DCB-8906B5D06DFF}" type="slidenum">
              <a:rPr lang="en-US" altLang="zh-CN" smtClean="0"/>
              <a:t>6</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4" y="1377367"/>
            <a:ext cx="7897091" cy="5262979"/>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使用单张</a:t>
            </a:r>
            <a:r>
              <a:rPr lang="en-US" altLang="zh-CN" sz="1600" dirty="0">
                <a:latin typeface="微软雅黑" pitchFamily="34" charset="-122"/>
                <a:ea typeface="微软雅黑" pitchFamily="34" charset="-122"/>
              </a:rPr>
              <a:t>V100</a:t>
            </a:r>
            <a:r>
              <a:rPr lang="zh-CN" altLang="en-US" sz="1600" dirty="0">
                <a:latin typeface="微软雅黑" pitchFamily="34" charset="-122"/>
                <a:ea typeface="微软雅黑" pitchFamily="34" charset="-122"/>
              </a:rPr>
              <a:t>做</a:t>
            </a:r>
            <a:r>
              <a:rPr lang="en-US" altLang="zh-CN" sz="1600" dirty="0">
                <a:latin typeface="微软雅黑" pitchFamily="34" charset="-122"/>
                <a:ea typeface="微软雅黑" pitchFamily="34" charset="-122"/>
              </a:rPr>
              <a:t>GPT-3</a:t>
            </a:r>
            <a:r>
              <a:rPr lang="zh-CN" altLang="en-US" sz="1600" dirty="0">
                <a:latin typeface="微软雅黑" pitchFamily="34" charset="-122"/>
                <a:ea typeface="微软雅黑" pitchFamily="34" charset="-122"/>
              </a:rPr>
              <a:t>的预训练，需要</a:t>
            </a:r>
            <a:r>
              <a:rPr lang="en-US" altLang="zh-CN" sz="1600" dirty="0">
                <a:latin typeface="微软雅黑" pitchFamily="34" charset="-122"/>
                <a:ea typeface="微软雅黑" pitchFamily="34" charset="-122"/>
              </a:rPr>
              <a:t>90</a:t>
            </a:r>
            <a:r>
              <a:rPr lang="zh-CN" altLang="en-US" sz="1600" dirty="0">
                <a:latin typeface="微软雅黑" pitchFamily="34" charset="-122"/>
                <a:ea typeface="微软雅黑" pitchFamily="34" charset="-122"/>
              </a:rPr>
              <a:t>年。。</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使用多机训练则存在通信成本和内存冗余等问题，导致计算效率随模型参数增加</a:t>
            </a:r>
            <a:r>
              <a:rPr lang="zh-CN" altLang="en-US" sz="1600" b="1" dirty="0">
                <a:latin typeface="微软雅黑" pitchFamily="34" charset="-122"/>
                <a:ea typeface="微软雅黑" pitchFamily="34" charset="-122"/>
              </a:rPr>
              <a:t>非线性地快速增加</a:t>
            </a:r>
            <a:endParaRPr lang="en-US" altLang="zh-CN" sz="1600" b="1"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pic>
        <p:nvPicPr>
          <p:cNvPr id="1026" name="Picture 2" descr="kim image">
            <a:extLst>
              <a:ext uri="{FF2B5EF4-FFF2-40B4-BE49-F238E27FC236}">
                <a16:creationId xmlns:a16="http://schemas.microsoft.com/office/drawing/2014/main" id="{1BC12893-4993-14A3-4C55-ED38C52E9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735" y="2328862"/>
            <a:ext cx="7077075"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9890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6111" y="506731"/>
            <a:ext cx="8355330" cy="685799"/>
          </a:xfrm>
        </p:spPr>
        <p:txBody>
          <a:bodyPr/>
          <a:lstStyle/>
          <a:p>
            <a:pPr algn="just"/>
            <a:r>
              <a:rPr lang="en-US" altLang="zh-CN" sz="3200" spc="300" dirty="0"/>
              <a:t> </a:t>
            </a:r>
            <a:r>
              <a:rPr lang="zh-CN" altLang="en-US" sz="2400" spc="300" dirty="0"/>
              <a:t>目录</a:t>
            </a:r>
            <a:r>
              <a:rPr lang="en-US" altLang="zh-CN" sz="2400" spc="300" dirty="0"/>
              <a:t> </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7</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3454279"/>
          </a:xfrm>
          <a:prstGeom prst="rect">
            <a:avLst/>
          </a:prstGeom>
          <a:noFill/>
        </p:spPr>
        <p:txBody>
          <a:bodyPr wrap="square">
            <a:spAutoFit/>
          </a:bodyPr>
          <a:lstStyle/>
          <a:p>
            <a:pPr marL="285750" lvl="1" indent="-285750" algn="just">
              <a:lnSpc>
                <a:spcPct val="150000"/>
              </a:lnSpc>
              <a:buClr>
                <a:srgbClr val="1F497D"/>
              </a:buClr>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介绍 </a:t>
            </a:r>
            <a:endParaRPr lang="en-US" altLang="zh-CN" sz="2000" dirty="0">
              <a:latin typeface="微软雅黑" panose="020B0503020204020204" pitchFamily="34" charset="-122"/>
              <a:ea typeface="微软雅黑" panose="020B0503020204020204" pitchFamily="34" charset="-122"/>
            </a:endParaRPr>
          </a:p>
          <a:p>
            <a:pPr marL="285750" lvl="1" indent="-285750" algn="just">
              <a:lnSpc>
                <a:spcPct val="150000"/>
              </a:lnSpc>
              <a:buClr>
                <a:srgbClr val="1F497D"/>
              </a:buClr>
              <a:buFont typeface="Wingdings" panose="05000000000000000000" pitchFamily="2" charset="2"/>
              <a:buChar char="u"/>
            </a:pPr>
            <a:r>
              <a:rPr lang="zh-CN" altLang="en-US" sz="2000" dirty="0">
                <a:solidFill>
                  <a:srgbClr val="FF0000"/>
                </a:solidFill>
                <a:latin typeface="微软雅黑" panose="020B0503020204020204" pitchFamily="34" charset="-122"/>
                <a:ea typeface="微软雅黑" panose="020B0503020204020204" pitchFamily="34" charset="-122"/>
              </a:rPr>
              <a:t>分布式训练 </a:t>
            </a:r>
            <a:r>
              <a:rPr lang="en-US" altLang="zh-CN" sz="2000" dirty="0">
                <a:solidFill>
                  <a:srgbClr val="FF0000"/>
                </a:solidFill>
                <a:latin typeface="微软雅黑" panose="020B0503020204020204" pitchFamily="34" charset="-122"/>
                <a:ea typeface="微软雅黑" panose="020B0503020204020204" pitchFamily="34" charset="-122"/>
              </a:rPr>
              <a:t>(Distributed Training)</a:t>
            </a:r>
          </a:p>
          <a:p>
            <a:pPr marL="742950" lvl="2" indent="-285750" algn="just">
              <a:lnSpc>
                <a:spcPct val="150000"/>
              </a:lnSpc>
              <a:buClr>
                <a:srgbClr val="1F497D"/>
              </a:buClr>
              <a:buFont typeface="Wingdings" panose="05000000000000000000" pitchFamily="2" charset="2"/>
              <a:buChar char="n"/>
            </a:pPr>
            <a:r>
              <a:rPr lang="zh-CN" altLang="en-US" sz="1600" dirty="0">
                <a:solidFill>
                  <a:schemeClr val="bg1">
                    <a:lumMod val="65000"/>
                  </a:schemeClr>
                </a:solidFill>
                <a:latin typeface="微软雅黑" panose="020B0503020204020204" pitchFamily="34" charset="-122"/>
                <a:ea typeface="微软雅黑" panose="020B0503020204020204" pitchFamily="34" charset="-122"/>
              </a:rPr>
              <a:t>数据并行 </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(Data Parallelism, DP)</a:t>
            </a:r>
          </a:p>
          <a:p>
            <a:pPr marL="742950" lvl="2" indent="-285750" algn="just">
              <a:lnSpc>
                <a:spcPct val="150000"/>
              </a:lnSpc>
              <a:buClr>
                <a:srgbClr val="1F497D"/>
              </a:buClr>
              <a:buFont typeface="Wingdings" panose="05000000000000000000" pitchFamily="2" charset="2"/>
              <a:buChar char="n"/>
            </a:pPr>
            <a:r>
              <a:rPr lang="zh-CN" altLang="en-US" sz="1600" dirty="0">
                <a:solidFill>
                  <a:schemeClr val="bg1">
                    <a:lumMod val="65000"/>
                  </a:schemeClr>
                </a:solidFill>
                <a:latin typeface="微软雅黑" panose="020B0503020204020204" pitchFamily="34" charset="-122"/>
                <a:ea typeface="微软雅黑" panose="020B0503020204020204" pitchFamily="34" charset="-122"/>
              </a:rPr>
              <a:t>流水线并行 </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(Pipeline Parallelism, PP)</a:t>
            </a:r>
          </a:p>
          <a:p>
            <a:pPr marL="742950" lvl="2" indent="-285750" algn="just">
              <a:lnSpc>
                <a:spcPct val="150000"/>
              </a:lnSpc>
              <a:buClr>
                <a:srgbClr val="1F497D"/>
              </a:buClr>
              <a:buFont typeface="Wingdings" panose="05000000000000000000" pitchFamily="2" charset="2"/>
              <a:buChar char="n"/>
            </a:pPr>
            <a:r>
              <a:rPr lang="zh-CN" altLang="en-US" sz="1600" dirty="0">
                <a:solidFill>
                  <a:schemeClr val="bg1">
                    <a:lumMod val="65000"/>
                  </a:schemeClr>
                </a:solidFill>
                <a:latin typeface="微软雅黑" panose="020B0503020204020204" pitchFamily="34" charset="-122"/>
                <a:ea typeface="微软雅黑" panose="020B0503020204020204" pitchFamily="34" charset="-122"/>
              </a:rPr>
              <a:t>张量并行 </a:t>
            </a:r>
            <a:r>
              <a:rPr lang="en-US" altLang="zh-CN" sz="1600" dirty="0">
                <a:solidFill>
                  <a:schemeClr val="bg1">
                    <a:lumMod val="65000"/>
                  </a:schemeClr>
                </a:solidFill>
                <a:latin typeface="微软雅黑" panose="020B0503020204020204" pitchFamily="34" charset="-122"/>
                <a:ea typeface="微软雅黑" panose="020B0503020204020204" pitchFamily="34" charset="-122"/>
              </a:rPr>
              <a:t>(Tensor Parallelism, TP)</a:t>
            </a:r>
          </a:p>
          <a:p>
            <a:pPr marL="285750" lvl="1" indent="-285750" algn="just">
              <a:lnSpc>
                <a:spcPct val="150000"/>
              </a:lnSpc>
              <a:buClr>
                <a:srgbClr val="1F497D"/>
              </a:buClr>
              <a:buFont typeface="Wingdings" panose="05000000000000000000" pitchFamily="2" charset="2"/>
              <a:buChar char="u"/>
            </a:pPr>
            <a:r>
              <a:rPr lang="zh-CN" altLang="en-US" sz="2000" dirty="0">
                <a:solidFill>
                  <a:prstClr val="black"/>
                </a:solidFill>
                <a:latin typeface="微软雅黑" panose="020B0503020204020204" pitchFamily="34" charset="-122"/>
                <a:ea typeface="微软雅黑" panose="020B0503020204020204" pitchFamily="34" charset="-122"/>
              </a:rPr>
              <a:t>内存优化技术 </a:t>
            </a:r>
            <a:r>
              <a:rPr lang="en-US" altLang="zh-CN" sz="2000" dirty="0">
                <a:solidFill>
                  <a:prstClr val="black"/>
                </a:solidFill>
                <a:latin typeface="微软雅黑" panose="020B0503020204020204" pitchFamily="34" charset="-122"/>
                <a:ea typeface="微软雅黑" panose="020B0503020204020204" pitchFamily="34" charset="-122"/>
              </a:rPr>
              <a:t>(Memory-Saving Technologies)</a:t>
            </a:r>
          </a:p>
          <a:p>
            <a:pPr marL="285750" lvl="1" indent="-285750" algn="just">
              <a:lnSpc>
                <a:spcPct val="150000"/>
              </a:lnSpc>
              <a:buClr>
                <a:srgbClr val="1F497D"/>
              </a:buClr>
              <a:buFont typeface="Wingdings" panose="05000000000000000000" pitchFamily="2" charset="2"/>
              <a:buChar char="u"/>
            </a:pPr>
            <a:r>
              <a:rPr lang="zh-CN" altLang="en-US" sz="2000" dirty="0">
                <a:solidFill>
                  <a:prstClr val="black"/>
                </a:solidFill>
                <a:latin typeface="微软雅黑" panose="020B0503020204020204" pitchFamily="34" charset="-122"/>
                <a:ea typeface="微软雅黑" panose="020B0503020204020204" pitchFamily="34" charset="-122"/>
              </a:rPr>
              <a:t>参数高效微调方法 </a:t>
            </a:r>
            <a:r>
              <a:rPr lang="en-US" altLang="zh-CN" sz="2000" dirty="0">
                <a:solidFill>
                  <a:prstClr val="black"/>
                </a:solidFill>
                <a:latin typeface="微软雅黑" panose="020B0503020204020204" pitchFamily="34" charset="-122"/>
                <a:ea typeface="微软雅黑" panose="020B0503020204020204" pitchFamily="34" charset="-122"/>
              </a:rPr>
              <a:t>(Parameter-Efficient Fine-Tuning,</a:t>
            </a:r>
            <a:r>
              <a:rPr lang="zh-CN" altLang="en-US" sz="2000" dirty="0">
                <a:solidFill>
                  <a:prstClr val="black"/>
                </a:solidFill>
                <a:latin typeface="微软雅黑" panose="020B0503020204020204" pitchFamily="34" charset="-122"/>
                <a:ea typeface="微软雅黑" panose="020B0503020204020204" pitchFamily="34" charset="-122"/>
              </a:rPr>
              <a:t> </a:t>
            </a:r>
            <a:r>
              <a:rPr lang="en-US" altLang="zh-CN" sz="2000" dirty="0">
                <a:solidFill>
                  <a:prstClr val="black"/>
                </a:solidFill>
                <a:latin typeface="微软雅黑" panose="020B0503020204020204" pitchFamily="34" charset="-122"/>
                <a:ea typeface="微软雅黑" panose="020B0503020204020204" pitchFamily="34" charset="-122"/>
              </a:rPr>
              <a:t>PEFT)</a:t>
            </a:r>
          </a:p>
          <a:p>
            <a:pPr marL="285750" lvl="1" indent="-285750" algn="just">
              <a:lnSpc>
                <a:spcPct val="150000"/>
              </a:lnSpc>
              <a:buClr>
                <a:srgbClr val="1F497D"/>
              </a:buClr>
              <a:buFont typeface="Wingdings" panose="05000000000000000000" pitchFamily="2" charset="2"/>
              <a:buChar char="u"/>
            </a:pPr>
            <a:r>
              <a:rPr lang="zh-CN" altLang="en-US" sz="2000" dirty="0">
                <a:solidFill>
                  <a:prstClr val="black"/>
                </a:solidFill>
                <a:latin typeface="微软雅黑" panose="020B0503020204020204" pitchFamily="34" charset="-122"/>
                <a:ea typeface="微软雅黑" panose="020B0503020204020204" pitchFamily="34" charset="-122"/>
              </a:rPr>
              <a:t>国内外大模型训练进展</a:t>
            </a:r>
            <a:endParaRPr lang="en-US" altLang="zh-CN" sz="20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0800035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C911108E-AE3A-CA84-85B6-A4A7007F1B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9312" y="3664969"/>
            <a:ext cx="5646831" cy="1660498"/>
          </a:xfrm>
          <a:prstGeom prst="rect">
            <a:avLst/>
          </a:prstGeom>
        </p:spPr>
      </p:pic>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2.1.1 </a:t>
            </a:r>
            <a:r>
              <a:rPr lang="zh-CN" altLang="en-US" sz="2400" spc="300" dirty="0"/>
              <a:t>数据并行 </a:t>
            </a:r>
            <a:r>
              <a:rPr lang="en-US" altLang="zh-CN" sz="2400" spc="300" dirty="0"/>
              <a:t>(DP)</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8</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23454" y="1260324"/>
            <a:ext cx="7897091" cy="6863417"/>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将大规模的数据切分到多个模型实例上进行处理，加快训练速度</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流程：</a:t>
            </a:r>
            <a:endParaRPr lang="en-US" altLang="zh-CN" sz="1600" dirty="0">
              <a:latin typeface="微软雅黑" pitchFamily="34" charset="-122"/>
              <a:ea typeface="微软雅黑" pitchFamily="34" charset="-122"/>
            </a:endParaRPr>
          </a:p>
          <a:p>
            <a:pPr marL="800100" lvl="2"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把一份数据</a:t>
            </a:r>
            <a:r>
              <a:rPr lang="en-US" altLang="zh-CN" sz="1600" dirty="0">
                <a:latin typeface="微软雅黑" pitchFamily="34" charset="-122"/>
                <a:ea typeface="微软雅黑" pitchFamily="34" charset="-122"/>
              </a:rPr>
              <a:t>X</a:t>
            </a:r>
            <a:r>
              <a:rPr lang="zh-CN" altLang="en-US" sz="1600" dirty="0">
                <a:latin typeface="微软雅黑" pitchFamily="34" charset="-122"/>
                <a:ea typeface="微软雅黑" pitchFamily="34" charset="-122"/>
              </a:rPr>
              <a:t>（例如一个</a:t>
            </a:r>
            <a:r>
              <a:rPr lang="en-US" altLang="zh-CN" sz="1600" dirty="0">
                <a:latin typeface="微软雅黑" pitchFamily="34" charset="-122"/>
                <a:ea typeface="微软雅黑" pitchFamily="34" charset="-122"/>
              </a:rPr>
              <a:t>batch</a:t>
            </a:r>
            <a:r>
              <a:rPr lang="zh-CN" altLang="en-US" sz="1600" dirty="0">
                <a:latin typeface="微软雅黑" pitchFamily="34" charset="-122"/>
                <a:ea typeface="微软雅黑" pitchFamily="34" charset="-122"/>
              </a:rPr>
              <a:t>）均匀分给不同的计算</a:t>
            </a:r>
            <a:r>
              <a:rPr lang="en-US" altLang="zh-CN" sz="1600" dirty="0">
                <a:latin typeface="微软雅黑" pitchFamily="34" charset="-122"/>
                <a:ea typeface="微软雅黑" pitchFamily="34" charset="-122"/>
              </a:rPr>
              <a:t>GPU</a:t>
            </a:r>
          </a:p>
          <a:p>
            <a:pPr marL="800100" lvl="2"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每块</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做一轮</a:t>
            </a:r>
            <a:r>
              <a:rPr lang="en-US" altLang="zh-CN" sz="1600" dirty="0">
                <a:latin typeface="微软雅黑" pitchFamily="34" charset="-122"/>
                <a:ea typeface="微软雅黑" pitchFamily="34" charset="-122"/>
              </a:rPr>
              <a:t>FWD</a:t>
            </a:r>
            <a:r>
              <a:rPr lang="zh-CN" altLang="en-US" sz="1600" dirty="0">
                <a:latin typeface="微软雅黑" pitchFamily="34" charset="-122"/>
                <a:ea typeface="微软雅黑" pitchFamily="34" charset="-122"/>
              </a:rPr>
              <a:t>和</a:t>
            </a:r>
            <a:r>
              <a:rPr lang="en-US" altLang="zh-CN" sz="1600" dirty="0">
                <a:latin typeface="微软雅黑" pitchFamily="34" charset="-122"/>
                <a:ea typeface="微软雅黑" pitchFamily="34" charset="-122"/>
              </a:rPr>
              <a:t>BWD</a:t>
            </a:r>
            <a:r>
              <a:rPr lang="zh-CN" altLang="en-US" sz="1600" dirty="0">
                <a:latin typeface="微软雅黑" pitchFamily="34" charset="-122"/>
                <a:ea typeface="微软雅黑" pitchFamily="34" charset="-122"/>
              </a:rPr>
              <a:t>后，算得一份梯度</a:t>
            </a:r>
            <a:r>
              <a:rPr lang="en-US" altLang="zh-CN" sz="1600" dirty="0">
                <a:latin typeface="微软雅黑" pitchFamily="34" charset="-122"/>
                <a:ea typeface="微软雅黑" pitchFamily="34" charset="-122"/>
              </a:rPr>
              <a:t>G</a:t>
            </a:r>
          </a:p>
          <a:p>
            <a:pPr marL="800100" lvl="2"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rPr>
              <a:t>AllReduce</a:t>
            </a:r>
            <a:r>
              <a:rPr lang="zh-CN" altLang="en-US" sz="1600" dirty="0">
                <a:latin typeface="微软雅黑" pitchFamily="34" charset="-122"/>
                <a:ea typeface="微软雅黑" pitchFamily="34" charset="-122"/>
              </a:rPr>
              <a:t>：在一个</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Server</a:t>
            </a:r>
            <a:r>
              <a:rPr lang="zh-CN" altLang="en-US" sz="1600" dirty="0">
                <a:latin typeface="微软雅黑" pitchFamily="34" charset="-122"/>
                <a:ea typeface="微软雅黑" pitchFamily="34" charset="-122"/>
              </a:rPr>
              <a:t>）上聚合其他</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Worker</a:t>
            </a:r>
            <a:r>
              <a:rPr lang="zh-CN" altLang="en-US" sz="1600" dirty="0">
                <a:latin typeface="微软雅黑" pitchFamily="34" charset="-122"/>
                <a:ea typeface="微软雅黑" pitchFamily="34" charset="-122"/>
              </a:rPr>
              <a:t>）的梯度，再下发给</a:t>
            </a:r>
            <a:r>
              <a:rPr lang="en-US" altLang="zh-CN" sz="1600" dirty="0">
                <a:latin typeface="微软雅黑" pitchFamily="34" charset="-122"/>
                <a:ea typeface="微软雅黑" pitchFamily="34" charset="-122"/>
              </a:rPr>
              <a:t>Worker</a:t>
            </a:r>
            <a:r>
              <a:rPr lang="zh-CN" altLang="en-US" sz="1600" dirty="0">
                <a:latin typeface="微软雅黑" pitchFamily="34" charset="-122"/>
                <a:ea typeface="微软雅黑" pitchFamily="34" charset="-122"/>
              </a:rPr>
              <a:t>进行参数更新</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0" lvl="1" algn="just">
              <a:lnSpc>
                <a:spcPct val="150000"/>
              </a:lnSpc>
              <a:buClr>
                <a:srgbClr val="1F497D"/>
              </a:buClr>
            </a:pP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缺陷：</a:t>
            </a:r>
            <a:endParaRPr lang="en-US" altLang="zh-CN" sz="1600" dirty="0">
              <a:latin typeface="微软雅黑" pitchFamily="34" charset="-122"/>
              <a:ea typeface="微软雅黑" pitchFamily="34" charset="-122"/>
            </a:endParaRPr>
          </a:p>
          <a:p>
            <a:pPr marL="800100" lvl="2"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存储开销大，每块</a:t>
            </a:r>
            <a:r>
              <a:rPr lang="en-US" altLang="zh-CN" sz="1600" dirty="0">
                <a:latin typeface="微软雅黑" pitchFamily="34" charset="-122"/>
                <a:ea typeface="微软雅黑" pitchFamily="34" charset="-122"/>
              </a:rPr>
              <a:t>GPU</a:t>
            </a:r>
            <a:r>
              <a:rPr lang="zh-CN" altLang="en-US" sz="1600" dirty="0">
                <a:latin typeface="微软雅黑" pitchFamily="34" charset="-122"/>
                <a:ea typeface="微软雅黑" pitchFamily="34" charset="-122"/>
              </a:rPr>
              <a:t>上都存了一份完整的模型，造成冗余</a:t>
            </a:r>
            <a:endParaRPr lang="en-US" altLang="zh-CN" sz="1600" dirty="0">
              <a:latin typeface="微软雅黑" pitchFamily="34" charset="-122"/>
              <a:ea typeface="微软雅黑" pitchFamily="34" charset="-122"/>
            </a:endParaRPr>
          </a:p>
          <a:p>
            <a:pPr marL="800100" lvl="2"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通讯开销大，</a:t>
            </a:r>
            <a:r>
              <a:rPr lang="en-US" altLang="zh-CN" sz="1600" dirty="0">
                <a:latin typeface="微软雅黑" pitchFamily="34" charset="-122"/>
                <a:ea typeface="微软雅黑" pitchFamily="34" charset="-122"/>
              </a:rPr>
              <a:t>Server</a:t>
            </a:r>
            <a:r>
              <a:rPr lang="zh-CN" altLang="en-US" sz="1600" dirty="0">
                <a:latin typeface="微软雅黑" pitchFamily="34" charset="-122"/>
                <a:ea typeface="微软雅黑" pitchFamily="34" charset="-122"/>
              </a:rPr>
              <a:t>需要和每一个</a:t>
            </a:r>
            <a:r>
              <a:rPr lang="en-US" altLang="zh-CN" sz="1600" dirty="0">
                <a:latin typeface="微软雅黑" pitchFamily="34" charset="-122"/>
                <a:ea typeface="微软雅黑" pitchFamily="34" charset="-122"/>
              </a:rPr>
              <a:t>Worker</a:t>
            </a:r>
            <a:r>
              <a:rPr lang="zh-CN" altLang="en-US" sz="1600" dirty="0">
                <a:latin typeface="微软雅黑" pitchFamily="34" charset="-122"/>
                <a:ea typeface="微软雅黑" pitchFamily="34" charset="-122"/>
              </a:rPr>
              <a:t>进行梯度传输，从而承担了系统所有的通讯压力 </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一核有难，八核围观。。</a:t>
            </a:r>
            <a:r>
              <a:rPr lang="en-US" altLang="zh-CN" sz="1600" dirty="0">
                <a:latin typeface="微软雅黑" pitchFamily="34" charset="-122"/>
                <a:ea typeface="微软雅黑" pitchFamily="34" charset="-122"/>
              </a:rPr>
              <a:t>)</a:t>
            </a: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pic>
        <p:nvPicPr>
          <p:cNvPr id="8" name="图片 7">
            <a:extLst>
              <a:ext uri="{FF2B5EF4-FFF2-40B4-BE49-F238E27FC236}">
                <a16:creationId xmlns:a16="http://schemas.microsoft.com/office/drawing/2014/main" id="{A7BC5E25-5C44-DE0D-3EE2-151944001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5885" y="1787236"/>
            <a:ext cx="3862426" cy="3755466"/>
          </a:xfrm>
          <a:prstGeom prst="rect">
            <a:avLst/>
          </a:prstGeom>
        </p:spPr>
      </p:pic>
    </p:spTree>
    <p:custDataLst>
      <p:tags r:id="rId1"/>
    </p:custDataLst>
    <p:extLst>
      <p:ext uri="{BB962C8B-B14F-4D97-AF65-F5344CB8AC3E}">
        <p14:creationId xmlns:p14="http://schemas.microsoft.com/office/powerpoint/2010/main" val="2642189177"/>
      </p:ext>
    </p:extLst>
  </p:cSld>
  <p:clrMapOvr>
    <a:masterClrMapping/>
  </p:clrMapOvr>
  <p:transition advTm="832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im image">
            <a:extLst>
              <a:ext uri="{FF2B5EF4-FFF2-40B4-BE49-F238E27FC236}">
                <a16:creationId xmlns:a16="http://schemas.microsoft.com/office/drawing/2014/main" id="{DFC3E57C-39B8-E0F0-87F3-5BE65C798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376" y="3894068"/>
            <a:ext cx="6024219" cy="279875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316111" y="506731"/>
            <a:ext cx="8355330" cy="685799"/>
          </a:xfrm>
        </p:spPr>
        <p:txBody>
          <a:bodyPr/>
          <a:lstStyle/>
          <a:p>
            <a:pPr algn="ctr"/>
            <a:r>
              <a:rPr lang="en-US" altLang="zh-CN" sz="3200" spc="300" dirty="0"/>
              <a:t> </a:t>
            </a:r>
            <a:r>
              <a:rPr lang="en-US" altLang="zh-CN" sz="2400" spc="300" dirty="0"/>
              <a:t>2.1.2 </a:t>
            </a:r>
            <a:r>
              <a:rPr lang="zh-CN" altLang="en-US" sz="2400" spc="300" dirty="0"/>
              <a:t>分布式数据并行 </a:t>
            </a:r>
            <a:r>
              <a:rPr lang="en-US" altLang="zh-CN" sz="2400" spc="300" dirty="0"/>
              <a:t>(DDP)</a:t>
            </a:r>
          </a:p>
        </p:txBody>
      </p:sp>
      <p:sp>
        <p:nvSpPr>
          <p:cNvPr id="4" name="灯片编号占位符 3"/>
          <p:cNvSpPr>
            <a:spLocks noGrp="1"/>
          </p:cNvSpPr>
          <p:nvPr>
            <p:ph type="sldNum" sz="quarter" idx="10"/>
          </p:nvPr>
        </p:nvSpPr>
        <p:spPr/>
        <p:txBody>
          <a:bodyPr/>
          <a:lstStyle/>
          <a:p>
            <a:fld id="{4A3F0588-731F-4E74-8DCB-8906B5D06DFF}" type="slidenum">
              <a:rPr lang="en-US" altLang="zh-CN" smtClean="0"/>
              <a:t>9</a:t>
            </a:fld>
            <a:endParaRPr lang="en-US" altLang="zh-CN" dirty="0"/>
          </a:p>
        </p:txBody>
      </p:sp>
      <p:sp>
        <p:nvSpPr>
          <p:cNvPr id="5" name="文本框 4">
            <a:extLst>
              <a:ext uri="{FF2B5EF4-FFF2-40B4-BE49-F238E27FC236}">
                <a16:creationId xmlns:a16="http://schemas.microsoft.com/office/drawing/2014/main" id="{04D06C93-3531-BA11-891F-67B0DA06FDCB}"/>
              </a:ext>
            </a:extLst>
          </p:cNvPr>
          <p:cNvSpPr txBox="1"/>
          <p:nvPr/>
        </p:nvSpPr>
        <p:spPr>
          <a:xfrm>
            <a:off x="692726" y="1384682"/>
            <a:ext cx="7897091" cy="3908762"/>
          </a:xfrm>
          <a:prstGeom prst="rect">
            <a:avLst/>
          </a:prstGeom>
          <a:noFill/>
        </p:spPr>
        <p:txBody>
          <a:bodyPr wrap="square">
            <a:spAutoFit/>
          </a:bodyPr>
          <a:lstStyle/>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针对</a:t>
            </a:r>
            <a:r>
              <a:rPr lang="en-US" altLang="zh-CN" sz="1600" dirty="0">
                <a:latin typeface="微软雅黑" pitchFamily="34" charset="-122"/>
                <a:ea typeface="微软雅黑" pitchFamily="34" charset="-122"/>
              </a:rPr>
              <a:t>DP</a:t>
            </a:r>
            <a:r>
              <a:rPr lang="zh-CN" altLang="en-US" sz="1600" dirty="0">
                <a:latin typeface="微软雅黑" pitchFamily="34" charset="-122"/>
                <a:ea typeface="微软雅黑" pitchFamily="34" charset="-122"/>
              </a:rPr>
              <a:t>中</a:t>
            </a:r>
            <a:r>
              <a:rPr lang="zh-CN" altLang="en-US" sz="1600" dirty="0">
                <a:solidFill>
                  <a:srgbClr val="FF0000"/>
                </a:solidFill>
                <a:latin typeface="微软雅黑" pitchFamily="34" charset="-122"/>
                <a:ea typeface="微软雅黑" pitchFamily="34" charset="-122"/>
              </a:rPr>
              <a:t>通讯负载不均</a:t>
            </a:r>
            <a:r>
              <a:rPr lang="zh-CN" altLang="en-US" sz="1600" dirty="0">
                <a:latin typeface="微软雅黑" pitchFamily="34" charset="-122"/>
                <a:ea typeface="微软雅黑" pitchFamily="34" charset="-122"/>
              </a:rPr>
              <a:t>的问题，将</a:t>
            </a:r>
            <a:r>
              <a:rPr lang="en-US" altLang="zh-CN" sz="1600" dirty="0">
                <a:latin typeface="微软雅黑" pitchFamily="34" charset="-122"/>
                <a:ea typeface="微软雅黑" pitchFamily="34" charset="-122"/>
              </a:rPr>
              <a:t>Server</a:t>
            </a:r>
            <a:r>
              <a:rPr lang="zh-CN" altLang="en-US" sz="1600" dirty="0">
                <a:latin typeface="微软雅黑" pitchFamily="34" charset="-122"/>
                <a:ea typeface="微软雅黑" pitchFamily="34" charset="-122"/>
              </a:rPr>
              <a:t>上的通讯压力均衡转到各个</a:t>
            </a:r>
            <a:r>
              <a:rPr lang="en-US" altLang="zh-CN" sz="1600" dirty="0">
                <a:latin typeface="微软雅黑" pitchFamily="34" charset="-122"/>
                <a:ea typeface="微软雅黑" pitchFamily="34" charset="-122"/>
              </a:rPr>
              <a:t>Worker</a:t>
            </a:r>
            <a:r>
              <a:rPr lang="zh-CN" altLang="en-US" sz="1600" dirty="0">
                <a:latin typeface="微软雅黑" pitchFamily="34" charset="-122"/>
                <a:ea typeface="微软雅黑" pitchFamily="34" charset="-122"/>
              </a:rPr>
              <a:t>上</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hlinkClick r:id="rId4"/>
              </a:rPr>
              <a:t>Ring-AllReduce</a:t>
            </a:r>
            <a:endParaRPr lang="en-US" altLang="zh-CN" sz="1600" dirty="0">
              <a:latin typeface="微软雅黑" pitchFamily="34" charset="-122"/>
              <a:ea typeface="微软雅黑" pitchFamily="34" charset="-122"/>
            </a:endParaRPr>
          </a:p>
          <a:p>
            <a:pPr marL="800100" lvl="2"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rPr>
              <a:t>Reduce-Scatter</a:t>
            </a:r>
            <a:r>
              <a:rPr lang="zh-CN" altLang="en-US" sz="1600" dirty="0">
                <a:latin typeface="微软雅黑" pitchFamily="34" charset="-122"/>
                <a:ea typeface="微软雅黑" pitchFamily="34" charset="-122"/>
              </a:rPr>
              <a:t>：逐步交换彼此的梯度并融合，最后每个 </a:t>
            </a:r>
            <a:r>
              <a:rPr lang="en-US" altLang="zh-CN" sz="1600" dirty="0">
                <a:latin typeface="微软雅黑" pitchFamily="34" charset="-122"/>
                <a:ea typeface="微软雅黑" pitchFamily="34" charset="-122"/>
              </a:rPr>
              <a:t>GPU </a:t>
            </a:r>
            <a:r>
              <a:rPr lang="zh-CN" altLang="en-US" sz="1600" dirty="0">
                <a:latin typeface="微软雅黑" pitchFamily="34" charset="-122"/>
                <a:ea typeface="微软雅黑" pitchFamily="34" charset="-122"/>
              </a:rPr>
              <a:t>都会包含完整融合梯度的一部分</a:t>
            </a:r>
            <a:endParaRPr lang="en-US" altLang="zh-CN" sz="1600" dirty="0">
              <a:latin typeface="微软雅黑" pitchFamily="34" charset="-122"/>
              <a:ea typeface="微软雅黑" pitchFamily="34" charset="-122"/>
            </a:endParaRPr>
          </a:p>
          <a:p>
            <a:pPr marL="800100" lvl="2" indent="-342900" algn="just">
              <a:lnSpc>
                <a:spcPct val="150000"/>
              </a:lnSpc>
              <a:buClr>
                <a:srgbClr val="1F497D"/>
              </a:buClr>
              <a:buFont typeface="Wingdings" panose="05000000000000000000" pitchFamily="2" charset="2"/>
              <a:buChar char="n"/>
            </a:pPr>
            <a:r>
              <a:rPr lang="en-US" altLang="zh-CN" sz="1600" dirty="0">
                <a:latin typeface="微软雅黑" pitchFamily="34" charset="-122"/>
                <a:ea typeface="微软雅黑" pitchFamily="34" charset="-122"/>
              </a:rPr>
              <a:t>All-Gather</a:t>
            </a:r>
            <a:r>
              <a:rPr lang="zh-CN" altLang="en-US" sz="1600" dirty="0">
                <a:latin typeface="微软雅黑" pitchFamily="34" charset="-122"/>
                <a:ea typeface="微软雅黑" pitchFamily="34" charset="-122"/>
              </a:rPr>
              <a:t>：逐步交换彼此不完整的融合梯度，最后所有 </a:t>
            </a:r>
            <a:r>
              <a:rPr lang="en-US" altLang="zh-CN" sz="1600" dirty="0">
                <a:latin typeface="微软雅黑" pitchFamily="34" charset="-122"/>
                <a:ea typeface="微软雅黑" pitchFamily="34" charset="-122"/>
              </a:rPr>
              <a:t>GPU </a:t>
            </a:r>
            <a:r>
              <a:rPr lang="zh-CN" altLang="en-US" sz="1600" dirty="0">
                <a:latin typeface="微软雅黑" pitchFamily="34" charset="-122"/>
                <a:ea typeface="微软雅黑" pitchFamily="34" charset="-122"/>
              </a:rPr>
              <a:t>都会得到完整的融合梯度</a:t>
            </a:r>
            <a:endParaRPr lang="en-US" altLang="zh-CN" sz="1600" dirty="0">
              <a:latin typeface="微软雅黑" pitchFamily="34" charset="-122"/>
              <a:ea typeface="微软雅黑" pitchFamily="34" charset="-122"/>
            </a:endParaRPr>
          </a:p>
          <a:p>
            <a:pPr marL="342900" lvl="1" indent="-342900" algn="just">
              <a:lnSpc>
                <a:spcPct val="150000"/>
              </a:lnSpc>
              <a:buClr>
                <a:srgbClr val="1F497D"/>
              </a:buClr>
              <a:buFont typeface="Wingdings" panose="05000000000000000000" pitchFamily="2" charset="2"/>
              <a:buChar char="n"/>
            </a:pPr>
            <a:r>
              <a:rPr lang="zh-CN" altLang="en-US" sz="1600" dirty="0">
                <a:latin typeface="微软雅黑" pitchFamily="34" charset="-122"/>
                <a:ea typeface="微软雅黑" pitchFamily="34" charset="-122"/>
              </a:rPr>
              <a:t>通讯量</a:t>
            </a: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a:p>
            <a:pPr marL="342900" lvl="1" indent="-342900" algn="just">
              <a:buClr>
                <a:srgbClr val="1F497D"/>
              </a:buClr>
              <a:buFont typeface="Wingdings" panose="05000000000000000000" pitchFamily="2" charset="2"/>
              <a:buChar char="n"/>
            </a:pPr>
            <a:endParaRPr lang="en-US" altLang="zh-CN" sz="1600" dirty="0">
              <a:latin typeface="微软雅黑" pitchFamily="34" charset="-122"/>
              <a:ea typeface="微软雅黑" pitchFamily="34" charset="-122"/>
            </a:endParaRPr>
          </a:p>
        </p:txBody>
      </p:sp>
    </p:spTree>
    <p:extLst>
      <p:ext uri="{BB962C8B-B14F-4D97-AF65-F5344CB8AC3E}">
        <p14:creationId xmlns:p14="http://schemas.microsoft.com/office/powerpoint/2010/main" val="3272617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3.6"/>
</p:tagLst>
</file>

<file path=ppt/theme/theme1.xml><?xml version="1.0" encoding="utf-8"?>
<a:theme xmlns:a="http://schemas.openxmlformats.org/drawingml/2006/main" name="默认设计模板">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默认设计模板">
      <a:majorFont>
        <a:latin typeface="Impact"/>
        <a:ea typeface="黑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1582</TotalTime>
  <Words>2952</Words>
  <Application>Microsoft Office PowerPoint</Application>
  <PresentationFormat>全屏显示(4:3)</PresentationFormat>
  <Paragraphs>449</Paragraphs>
  <Slides>39</Slides>
  <Notes>39</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39</vt:i4>
      </vt:variant>
    </vt:vector>
  </HeadingPairs>
  <TitlesOfParts>
    <vt:vector size="50" baseType="lpstr">
      <vt:lpstr>-apple-system</vt:lpstr>
      <vt:lpstr>微软雅黑</vt:lpstr>
      <vt:lpstr>Arial</vt:lpstr>
      <vt:lpstr>Arial Black</vt:lpstr>
      <vt:lpstr>Calibri</vt:lpstr>
      <vt:lpstr>Cambria Math</vt:lpstr>
      <vt:lpstr>Impact</vt:lpstr>
      <vt:lpstr>Times New Roman</vt:lpstr>
      <vt:lpstr>Wingdings</vt:lpstr>
      <vt:lpstr>默认设计模板</vt:lpstr>
      <vt:lpstr>自定义设计方案</vt:lpstr>
      <vt:lpstr>PowerPoint 演示文稿</vt:lpstr>
      <vt:lpstr> 目录 </vt:lpstr>
      <vt:lpstr> 1.1 大语言模型</vt:lpstr>
      <vt:lpstr> 1.2 大语言模型的发展</vt:lpstr>
      <vt:lpstr> 1.3.1 训练大模型的挑战：内存瓶颈</vt:lpstr>
      <vt:lpstr> 1.3.2 训练大模型的挑战：计算效率</vt:lpstr>
      <vt:lpstr> 目录 </vt:lpstr>
      <vt:lpstr> 2.1.1 数据并行 (DP)</vt:lpstr>
      <vt:lpstr> 2.1.2 分布式数据并行 (DDP)</vt:lpstr>
      <vt:lpstr> 2.2.1 模型并行 (MP)</vt:lpstr>
      <vt:lpstr> 2.2.2 流水线并行 (PP)</vt:lpstr>
      <vt:lpstr> 2.2.4 PP: 1 Forward 1 Backward (1F1B) </vt:lpstr>
      <vt:lpstr> 2.2.4 张量并行 (TP)</vt:lpstr>
      <vt:lpstr> 2.2.4 TP: MLP层</vt:lpstr>
      <vt:lpstr> 2.2.4 TP: Attention层</vt:lpstr>
      <vt:lpstr> 2.2.5 3D-Parallelism: DP+PP+TP</vt:lpstr>
      <vt:lpstr> 目录 </vt:lpstr>
      <vt:lpstr> 3.1 混合精度训练</vt:lpstr>
      <vt:lpstr> 3.2 激活函数重演  </vt:lpstr>
      <vt:lpstr> 3.3 ZeRO is all you need</vt:lpstr>
      <vt:lpstr> 3.3.1 ZeRO-DP Stage 1</vt:lpstr>
      <vt:lpstr> 3.3.2 ZeRO-DP Stage 2</vt:lpstr>
      <vt:lpstr> 3.3.3 ZeRO-DP Stage 3</vt:lpstr>
      <vt:lpstr> 3.3.4 ZeRO-DP 存储开销</vt:lpstr>
      <vt:lpstr> 3.3.4 ZeRO-DP VS MP</vt:lpstr>
      <vt:lpstr> 3.3.5 ZeRO-DP + PP + TP</vt:lpstr>
      <vt:lpstr> 3.3.6 ZeRO-CPU Offload</vt:lpstr>
      <vt:lpstr> 目录 </vt:lpstr>
      <vt:lpstr> 4.1 Adapter-Tuning</vt:lpstr>
      <vt:lpstr> 4.2 Prefix-Tuning</vt:lpstr>
      <vt:lpstr> 4.3.1 LoRA</vt:lpstr>
      <vt:lpstr> 4.3.2 QLoRA</vt:lpstr>
      <vt:lpstr> 目录 </vt:lpstr>
      <vt:lpstr> 5.1 大模型训练范式</vt:lpstr>
      <vt:lpstr> 5.2 大模型训练框架</vt:lpstr>
      <vt:lpstr> 5.3.1 开源大模型训练</vt:lpstr>
      <vt:lpstr> 5.3.2 开源大模型训练：ChatGLM</vt:lpstr>
      <vt:lpstr> 5.4 国内大模型训练进展</vt:lpstr>
      <vt:lpstr>PowerPoint 演示文稿</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2016年国家重点研发计划 重大共性关键技术类项目 申报答辩</dc:title>
  <dc:creator>Watermelon</dc:creator>
  <cp:lastModifiedBy>益 刘</cp:lastModifiedBy>
  <cp:revision>2713</cp:revision>
  <cp:lastPrinted>2017-04-08T14:51:00Z</cp:lastPrinted>
  <dcterms:created xsi:type="dcterms:W3CDTF">2016-10-06T08:48:00Z</dcterms:created>
  <dcterms:modified xsi:type="dcterms:W3CDTF">2023-06-09T09:20:07Z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DA79E74217CA422EAB17E882A3BD047C</vt:lpwstr>
  </property>
  <property fmtid="{D5CDD505-2E9C-101B-9397-08002B2CF9AE}" pid="3" name="KSOProductBuildVer">
    <vt:lpwstr>2052-11.1.0.10495</vt:lpwstr>
  </property>
</Properties>
</file>